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4"/>
    <p:sldMasterId id="2147483785" r:id="rId5"/>
    <p:sldMasterId id="2147483823" r:id="rId6"/>
  </p:sldMasterIdLst>
  <p:notesMasterIdLst>
    <p:notesMasterId r:id="rId46"/>
  </p:notesMasterIdLst>
  <p:handoutMasterIdLst>
    <p:handoutMasterId r:id="rId47"/>
  </p:handoutMasterIdLst>
  <p:sldIdLst>
    <p:sldId id="359" r:id="rId7"/>
    <p:sldId id="379" r:id="rId8"/>
    <p:sldId id="424" r:id="rId9"/>
    <p:sldId id="425" r:id="rId10"/>
    <p:sldId id="402" r:id="rId11"/>
    <p:sldId id="285" r:id="rId12"/>
    <p:sldId id="382" r:id="rId13"/>
    <p:sldId id="387" r:id="rId14"/>
    <p:sldId id="388" r:id="rId15"/>
    <p:sldId id="385" r:id="rId16"/>
    <p:sldId id="362" r:id="rId17"/>
    <p:sldId id="391" r:id="rId18"/>
    <p:sldId id="392" r:id="rId19"/>
    <p:sldId id="416" r:id="rId20"/>
    <p:sldId id="412" r:id="rId21"/>
    <p:sldId id="426" r:id="rId22"/>
    <p:sldId id="427" r:id="rId23"/>
    <p:sldId id="428" r:id="rId24"/>
    <p:sldId id="429" r:id="rId25"/>
    <p:sldId id="380" r:id="rId26"/>
    <p:sldId id="393" r:id="rId27"/>
    <p:sldId id="394" r:id="rId28"/>
    <p:sldId id="396" r:id="rId29"/>
    <p:sldId id="397" r:id="rId30"/>
    <p:sldId id="398" r:id="rId31"/>
    <p:sldId id="399" r:id="rId32"/>
    <p:sldId id="430" r:id="rId33"/>
    <p:sldId id="400" r:id="rId34"/>
    <p:sldId id="381" r:id="rId35"/>
    <p:sldId id="403" r:id="rId36"/>
    <p:sldId id="406" r:id="rId37"/>
    <p:sldId id="407" r:id="rId38"/>
    <p:sldId id="408" r:id="rId39"/>
    <p:sldId id="409" r:id="rId40"/>
    <p:sldId id="410" r:id="rId41"/>
    <p:sldId id="415" r:id="rId42"/>
    <p:sldId id="418" r:id="rId43"/>
    <p:sldId id="422" r:id="rId44"/>
    <p:sldId id="421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7010C5-451D-E14A-B284-7980A6D84C26}">
          <p14:sldIdLst>
            <p14:sldId id="359"/>
          </p14:sldIdLst>
        </p14:section>
        <p14:section name="1. Defining Data Literacy" id="{2DC3D2E0-A164-544B-B5A4-4E256458A9B6}">
          <p14:sldIdLst>
            <p14:sldId id="379"/>
            <p14:sldId id="424"/>
            <p14:sldId id="425"/>
          </p14:sldIdLst>
        </p14:section>
        <p14:section name="2. Contextualizing the Problem - Volume / Dynamism" id="{055BC7B0-D870-8747-9C44-AB3555791422}">
          <p14:sldIdLst>
            <p14:sldId id="402"/>
          </p14:sldIdLst>
        </p14:section>
        <p14:section name="3. Defining Data" id="{8F7A19C6-6F4F-C34C-8977-F754FF0AACE0}">
          <p14:sldIdLst>
            <p14:sldId id="285"/>
            <p14:sldId id="382"/>
            <p14:sldId id="387"/>
            <p14:sldId id="388"/>
            <p14:sldId id="385"/>
          </p14:sldIdLst>
        </p14:section>
        <p14:section name="4. Visualizing Data" id="{5E19317B-1AE7-E142-A39B-8E23BBECFB9E}">
          <p14:sldIdLst>
            <p14:sldId id="362"/>
            <p14:sldId id="391"/>
            <p14:sldId id="392"/>
            <p14:sldId id="416"/>
            <p14:sldId id="412"/>
            <p14:sldId id="426"/>
            <p14:sldId id="427"/>
            <p14:sldId id="428"/>
            <p14:sldId id="429"/>
          </p14:sldIdLst>
        </p14:section>
        <p14:section name="5. The Big Picture - DIKW and Big Data" id="{2BC9FA3F-082D-914C-B2F4-2DA73F80EB99}">
          <p14:sldIdLst>
            <p14:sldId id="380"/>
            <p14:sldId id="393"/>
            <p14:sldId id="394"/>
            <p14:sldId id="396"/>
            <p14:sldId id="397"/>
            <p14:sldId id="398"/>
            <p14:sldId id="399"/>
            <p14:sldId id="430"/>
            <p14:sldId id="400"/>
          </p14:sldIdLst>
        </p14:section>
        <p14:section name="6. The Data Life Cycle and Corporate Data Usage" id="{E1F5ED9F-DD0A-2D49-A996-1CEDEDC780CC}">
          <p14:sldIdLst>
            <p14:sldId id="381"/>
            <p14:sldId id="403"/>
            <p14:sldId id="406"/>
            <p14:sldId id="407"/>
            <p14:sldId id="408"/>
            <p14:sldId id="409"/>
          </p14:sldIdLst>
        </p14:section>
        <p14:section name="7. Here and Now - Get Good at Storytelling with your Data" id="{A7A8BF7A-6F38-4D41-9A01-23CA0548208E}">
          <p14:sldIdLst>
            <p14:sldId id="410"/>
            <p14:sldId id="415"/>
            <p14:sldId id="418"/>
            <p14:sldId id="422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as, Ryan R" initials="HRR" lastIdx="1" clrIdx="0">
    <p:extLst>
      <p:ext uri="{19B8F6BF-5375-455C-9EA6-DF929625EA0E}">
        <p15:presenceInfo xmlns:p15="http://schemas.microsoft.com/office/powerpoint/2012/main" userId="S::HAASRR@ETSU.EDU::3dfe72ee-1e0d-4a21-8def-0a1ff30577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A6A6"/>
    <a:srgbClr val="001C71"/>
    <a:srgbClr val="48BDA1"/>
    <a:srgbClr val="189DA0"/>
    <a:srgbClr val="62A26D"/>
    <a:srgbClr val="517B66"/>
    <a:srgbClr val="6FA088"/>
    <a:srgbClr val="E7923D"/>
    <a:srgbClr val="C77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31" autoAdjust="0"/>
    <p:restoredTop sz="95251" autoAdjust="0"/>
  </p:normalViewPr>
  <p:slideViewPr>
    <p:cSldViewPr>
      <p:cViewPr varScale="1">
        <p:scale>
          <a:sx n="103" d="100"/>
          <a:sy n="103" d="100"/>
        </p:scale>
        <p:origin x="176" y="3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217" d="100"/>
          <a:sy n="217" d="100"/>
        </p:scale>
        <p:origin x="9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8AD47-71E5-465E-A92B-EE5A57768C0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F8AA4A-044A-4BB2-9C18-C85A174A9F1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1. Create / Collect</a:t>
          </a:r>
        </a:p>
      </dgm:t>
    </dgm:pt>
    <dgm:pt modelId="{D80B764D-E450-4DC1-A9BA-BCB2237BF2F5}" type="parTrans" cxnId="{72F49421-32F8-440D-B12C-38A99F17A649}">
      <dgm:prSet/>
      <dgm:spPr/>
      <dgm:t>
        <a:bodyPr/>
        <a:lstStyle/>
        <a:p>
          <a:endParaRPr lang="en-US"/>
        </a:p>
      </dgm:t>
    </dgm:pt>
    <dgm:pt modelId="{7BBCAA89-79A9-4BDD-A1C6-F5E5E543B36C}" type="sibTrans" cxnId="{72F49421-32F8-440D-B12C-38A99F17A649}">
      <dgm:prSet/>
      <dgm:spPr/>
      <dgm:t>
        <a:bodyPr/>
        <a:lstStyle/>
        <a:p>
          <a:endParaRPr lang="en-US"/>
        </a:p>
      </dgm:t>
    </dgm:pt>
    <dgm:pt modelId="{329128FF-93DD-4EC2-BDF7-E64B403ACC5A}">
      <dgm:prSet phldrT="[Text]"/>
      <dgm:spPr/>
      <dgm:t>
        <a:bodyPr/>
        <a:lstStyle/>
        <a:p>
          <a:r>
            <a:rPr lang="en-US" b="1" dirty="0">
              <a:solidFill>
                <a:srgbClr val="517B66"/>
              </a:solidFill>
            </a:rPr>
            <a:t>Collect</a:t>
          </a:r>
          <a:r>
            <a:rPr lang="en-US" dirty="0"/>
            <a:t> data from various sources.</a:t>
          </a:r>
        </a:p>
      </dgm:t>
    </dgm:pt>
    <dgm:pt modelId="{D5E1D543-7FDC-448E-BA1A-E82374AA1A6D}" type="sibTrans" cxnId="{1C707C23-C2FF-4744-9BD4-4A431CCB8FD2}">
      <dgm:prSet/>
      <dgm:spPr/>
      <dgm:t>
        <a:bodyPr/>
        <a:lstStyle/>
        <a:p>
          <a:endParaRPr lang="en-US"/>
        </a:p>
      </dgm:t>
    </dgm:pt>
    <dgm:pt modelId="{E64A6DF8-C4FB-41BD-8F59-CF70A71F3D90}" type="parTrans" cxnId="{1C707C23-C2FF-4744-9BD4-4A431CCB8FD2}">
      <dgm:prSet/>
      <dgm:spPr/>
      <dgm:t>
        <a:bodyPr/>
        <a:lstStyle/>
        <a:p>
          <a:endParaRPr lang="en-US"/>
        </a:p>
      </dgm:t>
    </dgm:pt>
    <dgm:pt modelId="{ED576B99-C815-4FAD-A9E5-12BD2C25801B}">
      <dgm:prSet phldrT="[Text]"/>
      <dgm:spPr/>
      <dgm:t>
        <a:bodyPr/>
        <a:lstStyle/>
        <a:p>
          <a:r>
            <a:rPr lang="en-US" dirty="0"/>
            <a:t>E.g., customer interactions, sensors, transactions.</a:t>
          </a:r>
        </a:p>
      </dgm:t>
    </dgm:pt>
    <dgm:pt modelId="{B9BA914C-BD7F-40F0-809E-985B2441D4B0}" type="sibTrans" cxnId="{0AAFDD71-A65A-4827-9E37-AAFA73890741}">
      <dgm:prSet/>
      <dgm:spPr/>
      <dgm:t>
        <a:bodyPr/>
        <a:lstStyle/>
        <a:p>
          <a:endParaRPr lang="en-US"/>
        </a:p>
      </dgm:t>
    </dgm:pt>
    <dgm:pt modelId="{58B2F2D4-B3E9-4A91-908C-1E6E7859E156}" type="parTrans" cxnId="{0AAFDD71-A65A-4827-9E37-AAFA73890741}">
      <dgm:prSet/>
      <dgm:spPr/>
      <dgm:t>
        <a:bodyPr/>
        <a:lstStyle/>
        <a:p>
          <a:endParaRPr lang="en-US"/>
        </a:p>
      </dgm:t>
    </dgm:pt>
    <dgm:pt modelId="{0B3E3B98-8AC4-4A2A-9A59-1A0107C9715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2. Store</a:t>
          </a:r>
        </a:p>
      </dgm:t>
    </dgm:pt>
    <dgm:pt modelId="{D746325F-20A9-4B33-B658-E0D700B704C6}" type="sibTrans" cxnId="{075A44BD-C9EA-4879-8AFC-06139D805E15}">
      <dgm:prSet/>
      <dgm:spPr/>
      <dgm:t>
        <a:bodyPr/>
        <a:lstStyle/>
        <a:p>
          <a:endParaRPr lang="en-US"/>
        </a:p>
      </dgm:t>
    </dgm:pt>
    <dgm:pt modelId="{D9AD4A05-8ED7-43EE-B232-5D057BC75EDC}" type="parTrans" cxnId="{075A44BD-C9EA-4879-8AFC-06139D805E15}">
      <dgm:prSet/>
      <dgm:spPr/>
      <dgm:t>
        <a:bodyPr/>
        <a:lstStyle/>
        <a:p>
          <a:endParaRPr lang="en-US"/>
        </a:p>
      </dgm:t>
    </dgm:pt>
    <dgm:pt modelId="{63290552-9843-49D4-A282-32E1DFE5FAF0}">
      <dgm:prSet phldrT="[Text]"/>
      <dgm:spPr/>
      <dgm:t>
        <a:bodyPr/>
        <a:lstStyle/>
        <a:p>
          <a:r>
            <a:rPr lang="en-US" b="1" dirty="0">
              <a:solidFill>
                <a:srgbClr val="389A83"/>
              </a:solidFill>
            </a:rPr>
            <a:t>Store</a:t>
          </a:r>
          <a:r>
            <a:rPr lang="en-US" dirty="0"/>
            <a:t> collected data in databases, data warehouses, cloud storage.</a:t>
          </a:r>
        </a:p>
      </dgm:t>
    </dgm:pt>
    <dgm:pt modelId="{B487C147-627D-47A1-A2B3-6EBDBACE8DE0}" type="sibTrans" cxnId="{E73A8AD5-D5AB-4B90-96DB-1C1812CCC54B}">
      <dgm:prSet/>
      <dgm:spPr/>
      <dgm:t>
        <a:bodyPr/>
        <a:lstStyle/>
        <a:p>
          <a:endParaRPr lang="en-US"/>
        </a:p>
      </dgm:t>
    </dgm:pt>
    <dgm:pt modelId="{ACA336B9-71AB-45A7-A422-CC177FDABA23}" type="parTrans" cxnId="{E73A8AD5-D5AB-4B90-96DB-1C1812CCC54B}">
      <dgm:prSet/>
      <dgm:spPr/>
      <dgm:t>
        <a:bodyPr/>
        <a:lstStyle/>
        <a:p>
          <a:endParaRPr lang="en-US"/>
        </a:p>
      </dgm:t>
    </dgm:pt>
    <dgm:pt modelId="{2B83915C-5626-43C1-B48C-5B0ED3A773A9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3. Use</a:t>
          </a:r>
        </a:p>
      </dgm:t>
    </dgm:pt>
    <dgm:pt modelId="{1F5BD006-D766-4163-B8F0-1417334640D6}" type="sibTrans" cxnId="{107145B2-9A7E-4ACA-8637-29597FF274A3}">
      <dgm:prSet/>
      <dgm:spPr/>
      <dgm:t>
        <a:bodyPr/>
        <a:lstStyle/>
        <a:p>
          <a:endParaRPr lang="en-US"/>
        </a:p>
      </dgm:t>
    </dgm:pt>
    <dgm:pt modelId="{A6EE0C75-8FD3-40EA-B864-820D4E810C19}" type="parTrans" cxnId="{107145B2-9A7E-4ACA-8637-29597FF274A3}">
      <dgm:prSet/>
      <dgm:spPr/>
      <dgm:t>
        <a:bodyPr/>
        <a:lstStyle/>
        <a:p>
          <a:endParaRPr lang="en-US"/>
        </a:p>
      </dgm:t>
    </dgm:pt>
    <dgm:pt modelId="{6EC3E179-FE7F-4080-9523-1E0279373868}">
      <dgm:prSet phldrT="[Text]"/>
      <dgm:spPr/>
      <dgm:t>
        <a:bodyPr/>
        <a:lstStyle/>
        <a:p>
          <a:r>
            <a:rPr lang="en-US" b="1" dirty="0">
              <a:solidFill>
                <a:srgbClr val="189DA0"/>
              </a:solidFill>
            </a:rPr>
            <a:t>Process</a:t>
          </a:r>
          <a:r>
            <a:rPr lang="en-US" dirty="0"/>
            <a:t> stored data, transforming it into a useable format.</a:t>
          </a:r>
        </a:p>
      </dgm:t>
    </dgm:pt>
    <dgm:pt modelId="{FA450705-0C9B-421E-8136-C79CEA2BAEA9}" type="sibTrans" cxnId="{DBFB97E1-31F8-4639-95A6-65115C6BD6DC}">
      <dgm:prSet/>
      <dgm:spPr/>
      <dgm:t>
        <a:bodyPr/>
        <a:lstStyle/>
        <a:p>
          <a:endParaRPr lang="en-US"/>
        </a:p>
      </dgm:t>
    </dgm:pt>
    <dgm:pt modelId="{8C78282E-F6B7-4253-BBDF-B83E0813CF85}" type="parTrans" cxnId="{DBFB97E1-31F8-4639-95A6-65115C6BD6DC}">
      <dgm:prSet/>
      <dgm:spPr/>
      <dgm:t>
        <a:bodyPr/>
        <a:lstStyle/>
        <a:p>
          <a:endParaRPr lang="en-US"/>
        </a:p>
      </dgm:t>
    </dgm:pt>
    <dgm:pt modelId="{A4CDABD6-2F2F-4CCB-BE2E-E7605B0A0AC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4. Share</a:t>
          </a:r>
        </a:p>
      </dgm:t>
    </dgm:pt>
    <dgm:pt modelId="{14E06341-CC5B-4258-AEEB-62CD1BBA01DC}" type="sibTrans" cxnId="{B022CC58-5337-403A-8FF8-16F2B97B5A85}">
      <dgm:prSet/>
      <dgm:spPr/>
      <dgm:t>
        <a:bodyPr/>
        <a:lstStyle/>
        <a:p>
          <a:endParaRPr lang="en-US"/>
        </a:p>
      </dgm:t>
    </dgm:pt>
    <dgm:pt modelId="{56EF5F1E-AA81-486A-A9CB-E1FBF8405E93}" type="parTrans" cxnId="{B022CC58-5337-403A-8FF8-16F2B97B5A85}">
      <dgm:prSet/>
      <dgm:spPr/>
      <dgm:t>
        <a:bodyPr/>
        <a:lstStyle/>
        <a:p>
          <a:endParaRPr lang="en-US"/>
        </a:p>
      </dgm:t>
    </dgm:pt>
    <dgm:pt modelId="{7D96C320-863E-4282-85EE-E5D66BDBD7B4}">
      <dgm:prSet phldrT="[Text]"/>
      <dgm:spPr/>
      <dgm:t>
        <a:bodyPr/>
        <a:lstStyle/>
        <a:p>
          <a:r>
            <a:rPr lang="en-US" b="1" dirty="0">
              <a:solidFill>
                <a:srgbClr val="517B66"/>
              </a:solidFill>
            </a:rPr>
            <a:t>Share</a:t>
          </a:r>
          <a:r>
            <a:rPr lang="en-US" dirty="0"/>
            <a:t> the insights derived from data across the organization and/or with external stakeholders.</a:t>
          </a:r>
        </a:p>
      </dgm:t>
    </dgm:pt>
    <dgm:pt modelId="{3C623C93-4702-452A-8D81-6E0CF4F966AC}" type="sibTrans" cxnId="{8192E442-0BB2-4407-9D4E-DAF69B010011}">
      <dgm:prSet/>
      <dgm:spPr/>
      <dgm:t>
        <a:bodyPr/>
        <a:lstStyle/>
        <a:p>
          <a:endParaRPr lang="en-US"/>
        </a:p>
      </dgm:t>
    </dgm:pt>
    <dgm:pt modelId="{BF16227F-D6A7-49EB-8E79-DDC83E537759}" type="parTrans" cxnId="{8192E442-0BB2-4407-9D4E-DAF69B010011}">
      <dgm:prSet/>
      <dgm:spPr/>
      <dgm:t>
        <a:bodyPr/>
        <a:lstStyle/>
        <a:p>
          <a:endParaRPr lang="en-US"/>
        </a:p>
      </dgm:t>
    </dgm:pt>
    <dgm:pt modelId="{96C7D254-13E5-4206-95BD-9CE4CE7415BD}">
      <dgm:prSet phldrT="[Text]"/>
      <dgm:spPr/>
      <dgm:t>
        <a:bodyPr/>
        <a:lstStyle/>
        <a:p>
          <a:r>
            <a:rPr lang="en-US" b="1" dirty="0">
              <a:solidFill>
                <a:srgbClr val="189DA0"/>
              </a:solidFill>
            </a:rPr>
            <a:t>Analyze</a:t>
          </a:r>
          <a:r>
            <a:rPr lang="en-US" dirty="0"/>
            <a:t> processed data to extract </a:t>
          </a:r>
          <a:r>
            <a:rPr lang="en-US" b="1" dirty="0"/>
            <a:t>insights</a:t>
          </a:r>
          <a:r>
            <a:rPr lang="en-US" dirty="0"/>
            <a:t>, identify </a:t>
          </a:r>
          <a:r>
            <a:rPr lang="en-US" b="1" dirty="0"/>
            <a:t>trends</a:t>
          </a:r>
          <a:r>
            <a:rPr lang="en-US" dirty="0"/>
            <a:t>, and support </a:t>
          </a:r>
          <a:r>
            <a:rPr lang="en-US" b="1" dirty="0"/>
            <a:t>decision-making</a:t>
          </a:r>
          <a:r>
            <a:rPr lang="en-US" dirty="0"/>
            <a:t>.</a:t>
          </a:r>
        </a:p>
      </dgm:t>
    </dgm:pt>
    <dgm:pt modelId="{56BF7714-DB6F-4E63-9996-F4214738811B}" type="parTrans" cxnId="{0003F5A7-2CCF-4A39-9F70-E43DEF3278BF}">
      <dgm:prSet/>
      <dgm:spPr/>
      <dgm:t>
        <a:bodyPr/>
        <a:lstStyle/>
        <a:p>
          <a:endParaRPr lang="en-US"/>
        </a:p>
      </dgm:t>
    </dgm:pt>
    <dgm:pt modelId="{B4C9FA25-D4BE-4B54-B830-65EFA679560C}" type="sibTrans" cxnId="{0003F5A7-2CCF-4A39-9F70-E43DEF3278BF}">
      <dgm:prSet/>
      <dgm:spPr/>
      <dgm:t>
        <a:bodyPr/>
        <a:lstStyle/>
        <a:p>
          <a:endParaRPr lang="en-US"/>
        </a:p>
      </dgm:t>
    </dgm:pt>
    <dgm:pt modelId="{080D5FAB-CF53-4B76-98F6-EE256CD85A43}" type="pres">
      <dgm:prSet presAssocID="{E7D8AD47-71E5-465E-A92B-EE5A57768C01}" presName="linearFlow" presStyleCnt="0">
        <dgm:presLayoutVars>
          <dgm:dir/>
          <dgm:animLvl val="lvl"/>
          <dgm:resizeHandles val="exact"/>
        </dgm:presLayoutVars>
      </dgm:prSet>
      <dgm:spPr/>
    </dgm:pt>
    <dgm:pt modelId="{96EBF5CD-F91F-4DF9-939E-EDCC1EFDD153}" type="pres">
      <dgm:prSet presAssocID="{E9F8AA4A-044A-4BB2-9C18-C85A174A9F1F}" presName="composite" presStyleCnt="0"/>
      <dgm:spPr/>
    </dgm:pt>
    <dgm:pt modelId="{8F76F6E1-4D9B-43F7-A869-3CC4BD7D4E5F}" type="pres">
      <dgm:prSet presAssocID="{E9F8AA4A-044A-4BB2-9C18-C85A174A9F1F}" presName="parentText" presStyleLbl="alignNode1" presStyleIdx="0" presStyleCnt="4" custScaleX="99222">
        <dgm:presLayoutVars>
          <dgm:chMax val="1"/>
          <dgm:bulletEnabled val="1"/>
        </dgm:presLayoutVars>
      </dgm:prSet>
      <dgm:spPr/>
    </dgm:pt>
    <dgm:pt modelId="{A8412E06-B8D2-4560-9288-BEABBFF0DBB4}" type="pres">
      <dgm:prSet presAssocID="{E9F8AA4A-044A-4BB2-9C18-C85A174A9F1F}" presName="descendantText" presStyleLbl="alignAcc1" presStyleIdx="0" presStyleCnt="4">
        <dgm:presLayoutVars>
          <dgm:bulletEnabled val="1"/>
        </dgm:presLayoutVars>
      </dgm:prSet>
      <dgm:spPr/>
    </dgm:pt>
    <dgm:pt modelId="{7467C81B-89F8-406A-9AC7-652E1C12789D}" type="pres">
      <dgm:prSet presAssocID="{7BBCAA89-79A9-4BDD-A1C6-F5E5E543B36C}" presName="sp" presStyleCnt="0"/>
      <dgm:spPr/>
    </dgm:pt>
    <dgm:pt modelId="{23B395BE-F9EF-4F3D-A360-C64DF3CB6445}" type="pres">
      <dgm:prSet presAssocID="{0B3E3B98-8AC4-4A2A-9A59-1A0107C97158}" presName="composite" presStyleCnt="0"/>
      <dgm:spPr/>
    </dgm:pt>
    <dgm:pt modelId="{324B0FCF-439F-4BC0-B841-BEBEA4FAB644}" type="pres">
      <dgm:prSet presAssocID="{0B3E3B98-8AC4-4A2A-9A59-1A0107C97158}" presName="parentText" presStyleLbl="alignNode1" presStyleIdx="1" presStyleCnt="4" custScaleX="106268" custScaleY="100956">
        <dgm:presLayoutVars>
          <dgm:chMax val="1"/>
          <dgm:bulletEnabled val="1"/>
        </dgm:presLayoutVars>
      </dgm:prSet>
      <dgm:spPr/>
    </dgm:pt>
    <dgm:pt modelId="{B5017FCA-FBAA-4D76-8C49-727D0F5EDB06}" type="pres">
      <dgm:prSet presAssocID="{0B3E3B98-8AC4-4A2A-9A59-1A0107C97158}" presName="descendantText" presStyleLbl="alignAcc1" presStyleIdx="1" presStyleCnt="4">
        <dgm:presLayoutVars>
          <dgm:bulletEnabled val="1"/>
        </dgm:presLayoutVars>
      </dgm:prSet>
      <dgm:spPr/>
    </dgm:pt>
    <dgm:pt modelId="{903CF9C3-D5CD-4EFC-B254-D513558DCDB2}" type="pres">
      <dgm:prSet presAssocID="{D746325F-20A9-4B33-B658-E0D700B704C6}" presName="sp" presStyleCnt="0"/>
      <dgm:spPr/>
    </dgm:pt>
    <dgm:pt modelId="{A374D23C-0871-4E6D-9260-D34976EBA881}" type="pres">
      <dgm:prSet presAssocID="{2B83915C-5626-43C1-B48C-5B0ED3A773A9}" presName="composite" presStyleCnt="0"/>
      <dgm:spPr/>
    </dgm:pt>
    <dgm:pt modelId="{B6A0B8AE-70FF-465F-87FF-016F7D155BE3}" type="pres">
      <dgm:prSet presAssocID="{2B83915C-5626-43C1-B48C-5B0ED3A773A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11418D-DEC3-4C49-B2E6-63BB379ED253}" type="pres">
      <dgm:prSet presAssocID="{2B83915C-5626-43C1-B48C-5B0ED3A773A9}" presName="descendantText" presStyleLbl="alignAcc1" presStyleIdx="2" presStyleCnt="4">
        <dgm:presLayoutVars>
          <dgm:bulletEnabled val="1"/>
        </dgm:presLayoutVars>
      </dgm:prSet>
      <dgm:spPr/>
    </dgm:pt>
    <dgm:pt modelId="{E7BA5F4A-E332-4D9D-AC7B-84191F556ED2}" type="pres">
      <dgm:prSet presAssocID="{1F5BD006-D766-4163-B8F0-1417334640D6}" presName="sp" presStyleCnt="0"/>
      <dgm:spPr/>
    </dgm:pt>
    <dgm:pt modelId="{94ECE2DC-04EB-40E5-8692-2744462B1CEE}" type="pres">
      <dgm:prSet presAssocID="{A4CDABD6-2F2F-4CCB-BE2E-E7605B0A0ACA}" presName="composite" presStyleCnt="0"/>
      <dgm:spPr/>
    </dgm:pt>
    <dgm:pt modelId="{0DE1BEB6-CF0D-4F85-B45C-7F9402304044}" type="pres">
      <dgm:prSet presAssocID="{A4CDABD6-2F2F-4CCB-BE2E-E7605B0A0AC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46D1D35-736A-449F-A8A1-0459AD33FB36}" type="pres">
      <dgm:prSet presAssocID="{A4CDABD6-2F2F-4CCB-BE2E-E7605B0A0AC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0C8BF10-48D5-41A0-A212-4F96BED0BA77}" type="presOf" srcId="{7D96C320-863E-4282-85EE-E5D66BDBD7B4}" destId="{146D1D35-736A-449F-A8A1-0459AD33FB36}" srcOrd="0" destOrd="0" presId="urn:microsoft.com/office/officeart/2005/8/layout/chevron2"/>
    <dgm:cxn modelId="{45428212-3F9B-4A2E-B0F2-0A6CB93489E0}" type="presOf" srcId="{E7D8AD47-71E5-465E-A92B-EE5A57768C01}" destId="{080D5FAB-CF53-4B76-98F6-EE256CD85A43}" srcOrd="0" destOrd="0" presId="urn:microsoft.com/office/officeart/2005/8/layout/chevron2"/>
    <dgm:cxn modelId="{72F49421-32F8-440D-B12C-38A99F17A649}" srcId="{E7D8AD47-71E5-465E-A92B-EE5A57768C01}" destId="{E9F8AA4A-044A-4BB2-9C18-C85A174A9F1F}" srcOrd="0" destOrd="0" parTransId="{D80B764D-E450-4DC1-A9BA-BCB2237BF2F5}" sibTransId="{7BBCAA89-79A9-4BDD-A1C6-F5E5E543B36C}"/>
    <dgm:cxn modelId="{1C707C23-C2FF-4744-9BD4-4A431CCB8FD2}" srcId="{E9F8AA4A-044A-4BB2-9C18-C85A174A9F1F}" destId="{329128FF-93DD-4EC2-BDF7-E64B403ACC5A}" srcOrd="0" destOrd="0" parTransId="{E64A6DF8-C4FB-41BD-8F59-CF70A71F3D90}" sibTransId="{D5E1D543-7FDC-448E-BA1A-E82374AA1A6D}"/>
    <dgm:cxn modelId="{8A9D1224-1B3B-48F6-9BCE-2DAD9D33F1B0}" type="presOf" srcId="{E9F8AA4A-044A-4BB2-9C18-C85A174A9F1F}" destId="{8F76F6E1-4D9B-43F7-A869-3CC4BD7D4E5F}" srcOrd="0" destOrd="0" presId="urn:microsoft.com/office/officeart/2005/8/layout/chevron2"/>
    <dgm:cxn modelId="{9D3CCA38-052F-469F-9018-C36697B74130}" type="presOf" srcId="{96C7D254-13E5-4206-95BD-9CE4CE7415BD}" destId="{1811418D-DEC3-4C49-B2E6-63BB379ED253}" srcOrd="0" destOrd="1" presId="urn:microsoft.com/office/officeart/2005/8/layout/chevron2"/>
    <dgm:cxn modelId="{8192E442-0BB2-4407-9D4E-DAF69B010011}" srcId="{A4CDABD6-2F2F-4CCB-BE2E-E7605B0A0ACA}" destId="{7D96C320-863E-4282-85EE-E5D66BDBD7B4}" srcOrd="0" destOrd="0" parTransId="{BF16227F-D6A7-49EB-8E79-DDC83E537759}" sibTransId="{3C623C93-4702-452A-8D81-6E0CF4F966AC}"/>
    <dgm:cxn modelId="{54B9E84B-AEE1-4B20-AC47-8F8A4154FF2A}" type="presOf" srcId="{63290552-9843-49D4-A282-32E1DFE5FAF0}" destId="{B5017FCA-FBAA-4D76-8C49-727D0F5EDB06}" srcOrd="0" destOrd="0" presId="urn:microsoft.com/office/officeart/2005/8/layout/chevron2"/>
    <dgm:cxn modelId="{B022CC58-5337-403A-8FF8-16F2B97B5A85}" srcId="{E7D8AD47-71E5-465E-A92B-EE5A57768C01}" destId="{A4CDABD6-2F2F-4CCB-BE2E-E7605B0A0ACA}" srcOrd="3" destOrd="0" parTransId="{56EF5F1E-AA81-486A-A9CB-E1FBF8405E93}" sibTransId="{14E06341-CC5B-4258-AEEB-62CD1BBA01DC}"/>
    <dgm:cxn modelId="{0AAFDD71-A65A-4827-9E37-AAFA73890741}" srcId="{E9F8AA4A-044A-4BB2-9C18-C85A174A9F1F}" destId="{ED576B99-C815-4FAD-A9E5-12BD2C25801B}" srcOrd="1" destOrd="0" parTransId="{58B2F2D4-B3E9-4A91-908C-1E6E7859E156}" sibTransId="{B9BA914C-BD7F-40F0-809E-985B2441D4B0}"/>
    <dgm:cxn modelId="{B6AF6C95-8161-483A-A8B6-134D266C18B7}" type="presOf" srcId="{6EC3E179-FE7F-4080-9523-1E0279373868}" destId="{1811418D-DEC3-4C49-B2E6-63BB379ED253}" srcOrd="0" destOrd="0" presId="urn:microsoft.com/office/officeart/2005/8/layout/chevron2"/>
    <dgm:cxn modelId="{DBBDD7A3-0EE6-4169-BBAD-6FAED2CCD111}" type="presOf" srcId="{329128FF-93DD-4EC2-BDF7-E64B403ACC5A}" destId="{A8412E06-B8D2-4560-9288-BEABBFF0DBB4}" srcOrd="0" destOrd="0" presId="urn:microsoft.com/office/officeart/2005/8/layout/chevron2"/>
    <dgm:cxn modelId="{0003F5A7-2CCF-4A39-9F70-E43DEF3278BF}" srcId="{2B83915C-5626-43C1-B48C-5B0ED3A773A9}" destId="{96C7D254-13E5-4206-95BD-9CE4CE7415BD}" srcOrd="1" destOrd="0" parTransId="{56BF7714-DB6F-4E63-9996-F4214738811B}" sibTransId="{B4C9FA25-D4BE-4B54-B830-65EFA679560C}"/>
    <dgm:cxn modelId="{107145B2-9A7E-4ACA-8637-29597FF274A3}" srcId="{E7D8AD47-71E5-465E-A92B-EE5A57768C01}" destId="{2B83915C-5626-43C1-B48C-5B0ED3A773A9}" srcOrd="2" destOrd="0" parTransId="{A6EE0C75-8FD3-40EA-B864-820D4E810C19}" sibTransId="{1F5BD006-D766-4163-B8F0-1417334640D6}"/>
    <dgm:cxn modelId="{075A44BD-C9EA-4879-8AFC-06139D805E15}" srcId="{E7D8AD47-71E5-465E-A92B-EE5A57768C01}" destId="{0B3E3B98-8AC4-4A2A-9A59-1A0107C97158}" srcOrd="1" destOrd="0" parTransId="{D9AD4A05-8ED7-43EE-B232-5D057BC75EDC}" sibTransId="{D746325F-20A9-4B33-B658-E0D700B704C6}"/>
    <dgm:cxn modelId="{C02CAEC6-754E-47BD-80CC-84066C35D6B9}" type="presOf" srcId="{2B83915C-5626-43C1-B48C-5B0ED3A773A9}" destId="{B6A0B8AE-70FF-465F-87FF-016F7D155BE3}" srcOrd="0" destOrd="0" presId="urn:microsoft.com/office/officeart/2005/8/layout/chevron2"/>
    <dgm:cxn modelId="{C20C10D3-F359-4FF8-80D0-81E20AAC5B60}" type="presOf" srcId="{ED576B99-C815-4FAD-A9E5-12BD2C25801B}" destId="{A8412E06-B8D2-4560-9288-BEABBFF0DBB4}" srcOrd="0" destOrd="1" presId="urn:microsoft.com/office/officeart/2005/8/layout/chevron2"/>
    <dgm:cxn modelId="{E73A8AD5-D5AB-4B90-96DB-1C1812CCC54B}" srcId="{0B3E3B98-8AC4-4A2A-9A59-1A0107C97158}" destId="{63290552-9843-49D4-A282-32E1DFE5FAF0}" srcOrd="0" destOrd="0" parTransId="{ACA336B9-71AB-45A7-A422-CC177FDABA23}" sibTransId="{B487C147-627D-47A1-A2B3-6EBDBACE8DE0}"/>
    <dgm:cxn modelId="{9DFCC9DE-3C12-4B2B-AC7F-C2F38112A0C4}" type="presOf" srcId="{0B3E3B98-8AC4-4A2A-9A59-1A0107C97158}" destId="{324B0FCF-439F-4BC0-B841-BEBEA4FAB644}" srcOrd="0" destOrd="0" presId="urn:microsoft.com/office/officeart/2005/8/layout/chevron2"/>
    <dgm:cxn modelId="{DBFB97E1-31F8-4639-95A6-65115C6BD6DC}" srcId="{2B83915C-5626-43C1-B48C-5B0ED3A773A9}" destId="{6EC3E179-FE7F-4080-9523-1E0279373868}" srcOrd="0" destOrd="0" parTransId="{8C78282E-F6B7-4253-BBDF-B83E0813CF85}" sibTransId="{FA450705-0C9B-421E-8136-C79CEA2BAEA9}"/>
    <dgm:cxn modelId="{68A4F8FF-8560-49C8-B9F3-CBF3A527F8E4}" type="presOf" srcId="{A4CDABD6-2F2F-4CCB-BE2E-E7605B0A0ACA}" destId="{0DE1BEB6-CF0D-4F85-B45C-7F9402304044}" srcOrd="0" destOrd="0" presId="urn:microsoft.com/office/officeart/2005/8/layout/chevron2"/>
    <dgm:cxn modelId="{9617DCE1-FAC6-447C-BEC5-3C44C3FEC58F}" type="presParOf" srcId="{080D5FAB-CF53-4B76-98F6-EE256CD85A43}" destId="{96EBF5CD-F91F-4DF9-939E-EDCC1EFDD153}" srcOrd="0" destOrd="0" presId="urn:microsoft.com/office/officeart/2005/8/layout/chevron2"/>
    <dgm:cxn modelId="{FC72F572-8EDF-4CB6-9182-D7B4D804472C}" type="presParOf" srcId="{96EBF5CD-F91F-4DF9-939E-EDCC1EFDD153}" destId="{8F76F6E1-4D9B-43F7-A869-3CC4BD7D4E5F}" srcOrd="0" destOrd="0" presId="urn:microsoft.com/office/officeart/2005/8/layout/chevron2"/>
    <dgm:cxn modelId="{87D9FD2D-AB4E-4964-A003-3D4BD846C9E7}" type="presParOf" srcId="{96EBF5CD-F91F-4DF9-939E-EDCC1EFDD153}" destId="{A8412E06-B8D2-4560-9288-BEABBFF0DBB4}" srcOrd="1" destOrd="0" presId="urn:microsoft.com/office/officeart/2005/8/layout/chevron2"/>
    <dgm:cxn modelId="{11094566-A345-4B2C-9EB3-A540F58B62EB}" type="presParOf" srcId="{080D5FAB-CF53-4B76-98F6-EE256CD85A43}" destId="{7467C81B-89F8-406A-9AC7-652E1C12789D}" srcOrd="1" destOrd="0" presId="urn:microsoft.com/office/officeart/2005/8/layout/chevron2"/>
    <dgm:cxn modelId="{3B575578-4CDD-4D45-9B7A-520FBC9A9760}" type="presParOf" srcId="{080D5FAB-CF53-4B76-98F6-EE256CD85A43}" destId="{23B395BE-F9EF-4F3D-A360-C64DF3CB6445}" srcOrd="2" destOrd="0" presId="urn:microsoft.com/office/officeart/2005/8/layout/chevron2"/>
    <dgm:cxn modelId="{8450A7D5-952F-4433-BB85-BBA9AC076DB2}" type="presParOf" srcId="{23B395BE-F9EF-4F3D-A360-C64DF3CB6445}" destId="{324B0FCF-439F-4BC0-B841-BEBEA4FAB644}" srcOrd="0" destOrd="0" presId="urn:microsoft.com/office/officeart/2005/8/layout/chevron2"/>
    <dgm:cxn modelId="{D15DD896-4FC0-43DF-8252-F15987724755}" type="presParOf" srcId="{23B395BE-F9EF-4F3D-A360-C64DF3CB6445}" destId="{B5017FCA-FBAA-4D76-8C49-727D0F5EDB06}" srcOrd="1" destOrd="0" presId="urn:microsoft.com/office/officeart/2005/8/layout/chevron2"/>
    <dgm:cxn modelId="{FAC3BEA7-69F0-4F85-9CB9-25664A3A6659}" type="presParOf" srcId="{080D5FAB-CF53-4B76-98F6-EE256CD85A43}" destId="{903CF9C3-D5CD-4EFC-B254-D513558DCDB2}" srcOrd="3" destOrd="0" presId="urn:microsoft.com/office/officeart/2005/8/layout/chevron2"/>
    <dgm:cxn modelId="{C15E2E3E-F3B0-409C-9511-D569FDF98B00}" type="presParOf" srcId="{080D5FAB-CF53-4B76-98F6-EE256CD85A43}" destId="{A374D23C-0871-4E6D-9260-D34976EBA881}" srcOrd="4" destOrd="0" presId="urn:microsoft.com/office/officeart/2005/8/layout/chevron2"/>
    <dgm:cxn modelId="{12940854-0524-4663-9906-8C6ACB28940E}" type="presParOf" srcId="{A374D23C-0871-4E6D-9260-D34976EBA881}" destId="{B6A0B8AE-70FF-465F-87FF-016F7D155BE3}" srcOrd="0" destOrd="0" presId="urn:microsoft.com/office/officeart/2005/8/layout/chevron2"/>
    <dgm:cxn modelId="{5DA030CD-F4D1-4E9A-B546-09D715AC22CE}" type="presParOf" srcId="{A374D23C-0871-4E6D-9260-D34976EBA881}" destId="{1811418D-DEC3-4C49-B2E6-63BB379ED253}" srcOrd="1" destOrd="0" presId="urn:microsoft.com/office/officeart/2005/8/layout/chevron2"/>
    <dgm:cxn modelId="{02B51148-9403-4976-AA09-B0247182BFBD}" type="presParOf" srcId="{080D5FAB-CF53-4B76-98F6-EE256CD85A43}" destId="{E7BA5F4A-E332-4D9D-AC7B-84191F556ED2}" srcOrd="5" destOrd="0" presId="urn:microsoft.com/office/officeart/2005/8/layout/chevron2"/>
    <dgm:cxn modelId="{EF9DAB58-7C21-44FF-9615-5597183A411A}" type="presParOf" srcId="{080D5FAB-CF53-4B76-98F6-EE256CD85A43}" destId="{94ECE2DC-04EB-40E5-8692-2744462B1CEE}" srcOrd="6" destOrd="0" presId="urn:microsoft.com/office/officeart/2005/8/layout/chevron2"/>
    <dgm:cxn modelId="{1CCB4D35-4B55-454B-860C-F4E928623C5B}" type="presParOf" srcId="{94ECE2DC-04EB-40E5-8692-2744462B1CEE}" destId="{0DE1BEB6-CF0D-4F85-B45C-7F9402304044}" srcOrd="0" destOrd="0" presId="urn:microsoft.com/office/officeart/2005/8/layout/chevron2"/>
    <dgm:cxn modelId="{CFBA2A58-292D-4212-9782-247935F3B829}" type="presParOf" srcId="{94ECE2DC-04EB-40E5-8692-2744462B1CEE}" destId="{146D1D35-736A-449F-A8A1-0459AD33FB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8AD47-71E5-465E-A92B-EE5A57768C0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F8AA4A-044A-4BB2-9C18-C85A174A9F1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5. Archive</a:t>
          </a:r>
        </a:p>
      </dgm:t>
    </dgm:pt>
    <dgm:pt modelId="{D80B764D-E450-4DC1-A9BA-BCB2237BF2F5}" type="parTrans" cxnId="{72F49421-32F8-440D-B12C-38A99F17A649}">
      <dgm:prSet/>
      <dgm:spPr/>
      <dgm:t>
        <a:bodyPr/>
        <a:lstStyle/>
        <a:p>
          <a:endParaRPr lang="en-US"/>
        </a:p>
      </dgm:t>
    </dgm:pt>
    <dgm:pt modelId="{7BBCAA89-79A9-4BDD-A1C6-F5E5E543B36C}" type="sibTrans" cxnId="{72F49421-32F8-440D-B12C-38A99F17A649}">
      <dgm:prSet/>
      <dgm:spPr/>
      <dgm:t>
        <a:bodyPr/>
        <a:lstStyle/>
        <a:p>
          <a:endParaRPr lang="en-US"/>
        </a:p>
      </dgm:t>
    </dgm:pt>
    <dgm:pt modelId="{329128FF-93DD-4EC2-BDF7-E64B403ACC5A}">
      <dgm:prSet phldrT="[Text]"/>
      <dgm:spPr/>
      <dgm:t>
        <a:bodyPr/>
        <a:lstStyle/>
        <a:p>
          <a:r>
            <a:rPr lang="en-US" b="1" dirty="0">
              <a:solidFill>
                <a:srgbClr val="389A83"/>
              </a:solidFill>
            </a:rPr>
            <a:t>Store </a:t>
          </a:r>
          <a:r>
            <a:rPr lang="en-US" b="0" dirty="0">
              <a:solidFill>
                <a:schemeClr val="tx1"/>
              </a:solidFill>
            </a:rPr>
            <a:t>data that is no longer actively used for the long term, typically for legal, historical, and recovery purposes.</a:t>
          </a:r>
          <a:endParaRPr lang="en-US" dirty="0"/>
        </a:p>
      </dgm:t>
    </dgm:pt>
    <dgm:pt modelId="{D5E1D543-7FDC-448E-BA1A-E82374AA1A6D}" type="sibTrans" cxnId="{1C707C23-C2FF-4744-9BD4-4A431CCB8FD2}">
      <dgm:prSet/>
      <dgm:spPr/>
      <dgm:t>
        <a:bodyPr/>
        <a:lstStyle/>
        <a:p>
          <a:endParaRPr lang="en-US"/>
        </a:p>
      </dgm:t>
    </dgm:pt>
    <dgm:pt modelId="{E64A6DF8-C4FB-41BD-8F59-CF70A71F3D90}" type="parTrans" cxnId="{1C707C23-C2FF-4744-9BD4-4A431CCB8FD2}">
      <dgm:prSet/>
      <dgm:spPr/>
      <dgm:t>
        <a:bodyPr/>
        <a:lstStyle/>
        <a:p>
          <a:endParaRPr lang="en-US"/>
        </a:p>
      </dgm:t>
    </dgm:pt>
    <dgm:pt modelId="{0B3E3B98-8AC4-4A2A-9A59-1A0107C9715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6. Destroy</a:t>
          </a:r>
        </a:p>
      </dgm:t>
    </dgm:pt>
    <dgm:pt modelId="{D746325F-20A9-4B33-B658-E0D700B704C6}" type="sibTrans" cxnId="{075A44BD-C9EA-4879-8AFC-06139D805E15}">
      <dgm:prSet/>
      <dgm:spPr/>
      <dgm:t>
        <a:bodyPr/>
        <a:lstStyle/>
        <a:p>
          <a:endParaRPr lang="en-US"/>
        </a:p>
      </dgm:t>
    </dgm:pt>
    <dgm:pt modelId="{D9AD4A05-8ED7-43EE-B232-5D057BC75EDC}" type="parTrans" cxnId="{075A44BD-C9EA-4879-8AFC-06139D805E15}">
      <dgm:prSet/>
      <dgm:spPr/>
      <dgm:t>
        <a:bodyPr/>
        <a:lstStyle/>
        <a:p>
          <a:endParaRPr lang="en-US"/>
        </a:p>
      </dgm:t>
    </dgm:pt>
    <dgm:pt modelId="{63290552-9843-49D4-A282-32E1DFE5FAF0}">
      <dgm:prSet phldrT="[Text]"/>
      <dgm:spPr/>
      <dgm:t>
        <a:bodyPr/>
        <a:lstStyle/>
        <a:p>
          <a:r>
            <a:rPr lang="en-US" b="1" dirty="0">
              <a:solidFill>
                <a:schemeClr val="accent6"/>
              </a:solidFill>
            </a:rPr>
            <a:t>Destroy</a:t>
          </a:r>
          <a:r>
            <a:rPr lang="en-US" b="1" dirty="0">
              <a:solidFill>
                <a:srgbClr val="189DA0"/>
              </a:solidFill>
            </a:rPr>
            <a:t> </a:t>
          </a:r>
          <a:r>
            <a:rPr lang="en-US" b="0" dirty="0">
              <a:solidFill>
                <a:schemeClr val="tx1"/>
              </a:solidFill>
            </a:rPr>
            <a:t>or delete data that is no longer needed. Data should be securely destroyed to protect sensitive information.</a:t>
          </a:r>
          <a:endParaRPr lang="en-US" dirty="0"/>
        </a:p>
      </dgm:t>
    </dgm:pt>
    <dgm:pt modelId="{B487C147-627D-47A1-A2B3-6EBDBACE8DE0}" type="sibTrans" cxnId="{E73A8AD5-D5AB-4B90-96DB-1C1812CCC54B}">
      <dgm:prSet/>
      <dgm:spPr/>
      <dgm:t>
        <a:bodyPr/>
        <a:lstStyle/>
        <a:p>
          <a:endParaRPr lang="en-US"/>
        </a:p>
      </dgm:t>
    </dgm:pt>
    <dgm:pt modelId="{ACA336B9-71AB-45A7-A422-CC177FDABA23}" type="parTrans" cxnId="{E73A8AD5-D5AB-4B90-96DB-1C1812CCC54B}">
      <dgm:prSet/>
      <dgm:spPr/>
      <dgm:t>
        <a:bodyPr/>
        <a:lstStyle/>
        <a:p>
          <a:endParaRPr lang="en-US"/>
        </a:p>
      </dgm:t>
    </dgm:pt>
    <dgm:pt modelId="{080D5FAB-CF53-4B76-98F6-EE256CD85A43}" type="pres">
      <dgm:prSet presAssocID="{E7D8AD47-71E5-465E-A92B-EE5A57768C01}" presName="linearFlow" presStyleCnt="0">
        <dgm:presLayoutVars>
          <dgm:dir/>
          <dgm:animLvl val="lvl"/>
          <dgm:resizeHandles val="exact"/>
        </dgm:presLayoutVars>
      </dgm:prSet>
      <dgm:spPr/>
    </dgm:pt>
    <dgm:pt modelId="{96EBF5CD-F91F-4DF9-939E-EDCC1EFDD153}" type="pres">
      <dgm:prSet presAssocID="{E9F8AA4A-044A-4BB2-9C18-C85A174A9F1F}" presName="composite" presStyleCnt="0"/>
      <dgm:spPr/>
    </dgm:pt>
    <dgm:pt modelId="{8F76F6E1-4D9B-43F7-A869-3CC4BD7D4E5F}" type="pres">
      <dgm:prSet presAssocID="{E9F8AA4A-044A-4BB2-9C18-C85A174A9F1F}" presName="parentText" presStyleLbl="alignNode1" presStyleIdx="0" presStyleCnt="2" custScaleX="99222">
        <dgm:presLayoutVars>
          <dgm:chMax val="1"/>
          <dgm:bulletEnabled val="1"/>
        </dgm:presLayoutVars>
      </dgm:prSet>
      <dgm:spPr/>
    </dgm:pt>
    <dgm:pt modelId="{A8412E06-B8D2-4560-9288-BEABBFF0DBB4}" type="pres">
      <dgm:prSet presAssocID="{E9F8AA4A-044A-4BB2-9C18-C85A174A9F1F}" presName="descendantText" presStyleLbl="alignAcc1" presStyleIdx="0" presStyleCnt="2">
        <dgm:presLayoutVars>
          <dgm:bulletEnabled val="1"/>
        </dgm:presLayoutVars>
      </dgm:prSet>
      <dgm:spPr/>
    </dgm:pt>
    <dgm:pt modelId="{7467C81B-89F8-406A-9AC7-652E1C12789D}" type="pres">
      <dgm:prSet presAssocID="{7BBCAA89-79A9-4BDD-A1C6-F5E5E543B36C}" presName="sp" presStyleCnt="0"/>
      <dgm:spPr/>
    </dgm:pt>
    <dgm:pt modelId="{23B395BE-F9EF-4F3D-A360-C64DF3CB6445}" type="pres">
      <dgm:prSet presAssocID="{0B3E3B98-8AC4-4A2A-9A59-1A0107C97158}" presName="composite" presStyleCnt="0"/>
      <dgm:spPr/>
    </dgm:pt>
    <dgm:pt modelId="{324B0FCF-439F-4BC0-B841-BEBEA4FAB644}" type="pres">
      <dgm:prSet presAssocID="{0B3E3B98-8AC4-4A2A-9A59-1A0107C97158}" presName="parentText" presStyleLbl="alignNode1" presStyleIdx="1" presStyleCnt="2" custScaleX="106268" custScaleY="100956">
        <dgm:presLayoutVars>
          <dgm:chMax val="1"/>
          <dgm:bulletEnabled val="1"/>
        </dgm:presLayoutVars>
      </dgm:prSet>
      <dgm:spPr/>
    </dgm:pt>
    <dgm:pt modelId="{B5017FCA-FBAA-4D76-8C49-727D0F5EDB06}" type="pres">
      <dgm:prSet presAssocID="{0B3E3B98-8AC4-4A2A-9A59-1A0107C97158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5428212-3F9B-4A2E-B0F2-0A6CB93489E0}" type="presOf" srcId="{E7D8AD47-71E5-465E-A92B-EE5A57768C01}" destId="{080D5FAB-CF53-4B76-98F6-EE256CD85A43}" srcOrd="0" destOrd="0" presId="urn:microsoft.com/office/officeart/2005/8/layout/chevron2"/>
    <dgm:cxn modelId="{72F49421-32F8-440D-B12C-38A99F17A649}" srcId="{E7D8AD47-71E5-465E-A92B-EE5A57768C01}" destId="{E9F8AA4A-044A-4BB2-9C18-C85A174A9F1F}" srcOrd="0" destOrd="0" parTransId="{D80B764D-E450-4DC1-A9BA-BCB2237BF2F5}" sibTransId="{7BBCAA89-79A9-4BDD-A1C6-F5E5E543B36C}"/>
    <dgm:cxn modelId="{1C707C23-C2FF-4744-9BD4-4A431CCB8FD2}" srcId="{E9F8AA4A-044A-4BB2-9C18-C85A174A9F1F}" destId="{329128FF-93DD-4EC2-BDF7-E64B403ACC5A}" srcOrd="0" destOrd="0" parTransId="{E64A6DF8-C4FB-41BD-8F59-CF70A71F3D90}" sibTransId="{D5E1D543-7FDC-448E-BA1A-E82374AA1A6D}"/>
    <dgm:cxn modelId="{8A9D1224-1B3B-48F6-9BCE-2DAD9D33F1B0}" type="presOf" srcId="{E9F8AA4A-044A-4BB2-9C18-C85A174A9F1F}" destId="{8F76F6E1-4D9B-43F7-A869-3CC4BD7D4E5F}" srcOrd="0" destOrd="0" presId="urn:microsoft.com/office/officeart/2005/8/layout/chevron2"/>
    <dgm:cxn modelId="{54B9E84B-AEE1-4B20-AC47-8F8A4154FF2A}" type="presOf" srcId="{63290552-9843-49D4-A282-32E1DFE5FAF0}" destId="{B5017FCA-FBAA-4D76-8C49-727D0F5EDB06}" srcOrd="0" destOrd="0" presId="urn:microsoft.com/office/officeart/2005/8/layout/chevron2"/>
    <dgm:cxn modelId="{DBBDD7A3-0EE6-4169-BBAD-6FAED2CCD111}" type="presOf" srcId="{329128FF-93DD-4EC2-BDF7-E64B403ACC5A}" destId="{A8412E06-B8D2-4560-9288-BEABBFF0DBB4}" srcOrd="0" destOrd="0" presId="urn:microsoft.com/office/officeart/2005/8/layout/chevron2"/>
    <dgm:cxn modelId="{075A44BD-C9EA-4879-8AFC-06139D805E15}" srcId="{E7D8AD47-71E5-465E-A92B-EE5A57768C01}" destId="{0B3E3B98-8AC4-4A2A-9A59-1A0107C97158}" srcOrd="1" destOrd="0" parTransId="{D9AD4A05-8ED7-43EE-B232-5D057BC75EDC}" sibTransId="{D746325F-20A9-4B33-B658-E0D700B704C6}"/>
    <dgm:cxn modelId="{E73A8AD5-D5AB-4B90-96DB-1C1812CCC54B}" srcId="{0B3E3B98-8AC4-4A2A-9A59-1A0107C97158}" destId="{63290552-9843-49D4-A282-32E1DFE5FAF0}" srcOrd="0" destOrd="0" parTransId="{ACA336B9-71AB-45A7-A422-CC177FDABA23}" sibTransId="{B487C147-627D-47A1-A2B3-6EBDBACE8DE0}"/>
    <dgm:cxn modelId="{9DFCC9DE-3C12-4B2B-AC7F-C2F38112A0C4}" type="presOf" srcId="{0B3E3B98-8AC4-4A2A-9A59-1A0107C97158}" destId="{324B0FCF-439F-4BC0-B841-BEBEA4FAB644}" srcOrd="0" destOrd="0" presId="urn:microsoft.com/office/officeart/2005/8/layout/chevron2"/>
    <dgm:cxn modelId="{9617DCE1-FAC6-447C-BEC5-3C44C3FEC58F}" type="presParOf" srcId="{080D5FAB-CF53-4B76-98F6-EE256CD85A43}" destId="{96EBF5CD-F91F-4DF9-939E-EDCC1EFDD153}" srcOrd="0" destOrd="0" presId="urn:microsoft.com/office/officeart/2005/8/layout/chevron2"/>
    <dgm:cxn modelId="{FC72F572-8EDF-4CB6-9182-D7B4D804472C}" type="presParOf" srcId="{96EBF5CD-F91F-4DF9-939E-EDCC1EFDD153}" destId="{8F76F6E1-4D9B-43F7-A869-3CC4BD7D4E5F}" srcOrd="0" destOrd="0" presId="urn:microsoft.com/office/officeart/2005/8/layout/chevron2"/>
    <dgm:cxn modelId="{87D9FD2D-AB4E-4964-A003-3D4BD846C9E7}" type="presParOf" srcId="{96EBF5CD-F91F-4DF9-939E-EDCC1EFDD153}" destId="{A8412E06-B8D2-4560-9288-BEABBFF0DBB4}" srcOrd="1" destOrd="0" presId="urn:microsoft.com/office/officeart/2005/8/layout/chevron2"/>
    <dgm:cxn modelId="{11094566-A345-4B2C-9EB3-A540F58B62EB}" type="presParOf" srcId="{080D5FAB-CF53-4B76-98F6-EE256CD85A43}" destId="{7467C81B-89F8-406A-9AC7-652E1C12789D}" srcOrd="1" destOrd="0" presId="urn:microsoft.com/office/officeart/2005/8/layout/chevron2"/>
    <dgm:cxn modelId="{3B575578-4CDD-4D45-9B7A-520FBC9A9760}" type="presParOf" srcId="{080D5FAB-CF53-4B76-98F6-EE256CD85A43}" destId="{23B395BE-F9EF-4F3D-A360-C64DF3CB6445}" srcOrd="2" destOrd="0" presId="urn:microsoft.com/office/officeart/2005/8/layout/chevron2"/>
    <dgm:cxn modelId="{8450A7D5-952F-4433-BB85-BBA9AC076DB2}" type="presParOf" srcId="{23B395BE-F9EF-4F3D-A360-C64DF3CB6445}" destId="{324B0FCF-439F-4BC0-B841-BEBEA4FAB644}" srcOrd="0" destOrd="0" presId="urn:microsoft.com/office/officeart/2005/8/layout/chevron2"/>
    <dgm:cxn modelId="{D15DD896-4FC0-43DF-8252-F15987724755}" type="presParOf" srcId="{23B395BE-F9EF-4F3D-A360-C64DF3CB6445}" destId="{B5017FCA-FBAA-4D76-8C49-727D0F5EDB0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6F6E1-4D9B-43F7-A869-3CC4BD7D4E5F}">
      <dsp:nvSpPr>
        <dsp:cNvPr id="0" name=""/>
        <dsp:cNvSpPr/>
      </dsp:nvSpPr>
      <dsp:spPr>
        <a:xfrm rot="5400000">
          <a:off x="-222978" y="213324"/>
          <a:ext cx="1322682" cy="9053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1. Create / Collect</a:t>
          </a:r>
        </a:p>
      </dsp:txBody>
      <dsp:txXfrm rot="-5400000">
        <a:off x="-14296" y="457303"/>
        <a:ext cx="905319" cy="417363"/>
      </dsp:txXfrm>
    </dsp:sp>
    <dsp:sp modelId="{A8412E06-B8D2-4560-9288-BEABBFF0DBB4}">
      <dsp:nvSpPr>
        <dsp:cNvPr id="0" name=""/>
        <dsp:cNvSpPr/>
      </dsp:nvSpPr>
      <dsp:spPr>
        <a:xfrm rot="5400000">
          <a:off x="3663867" y="-2764653"/>
          <a:ext cx="864188" cy="6402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517B66"/>
              </a:solidFill>
            </a:rPr>
            <a:t>Collect</a:t>
          </a:r>
          <a:r>
            <a:rPr lang="en-US" sz="1700" kern="1200" dirty="0"/>
            <a:t> data from various sources.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E.g., customer interactions, sensors, transactions.</a:t>
          </a:r>
        </a:p>
      </dsp:txBody>
      <dsp:txXfrm rot="-5400000">
        <a:off x="894570" y="46830"/>
        <a:ext cx="6360596" cy="779816"/>
      </dsp:txXfrm>
    </dsp:sp>
    <dsp:sp modelId="{324B0FCF-439F-4BC0-B841-BEBEA4FAB644}">
      <dsp:nvSpPr>
        <dsp:cNvPr id="0" name=""/>
        <dsp:cNvSpPr/>
      </dsp:nvSpPr>
      <dsp:spPr>
        <a:xfrm rot="5400000">
          <a:off x="-197156" y="1364898"/>
          <a:ext cx="1335326" cy="969608"/>
        </a:xfrm>
        <a:prstGeom prst="chevron">
          <a:avLst/>
        </a:prstGeom>
        <a:solidFill>
          <a:schemeClr val="accent5">
            <a:hueOff val="907758"/>
            <a:satOff val="26499"/>
            <a:lumOff val="-2026"/>
            <a:alphaOff val="0"/>
          </a:schemeClr>
        </a:solidFill>
        <a:ln w="25400" cap="flat" cmpd="sng" algn="ctr">
          <a:solidFill>
            <a:schemeClr val="accent5">
              <a:hueOff val="907758"/>
              <a:satOff val="26499"/>
              <a:lumOff val="-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2. Store</a:t>
          </a:r>
        </a:p>
      </dsp:txBody>
      <dsp:txXfrm rot="-5400000">
        <a:off x="-14297" y="1666843"/>
        <a:ext cx="969608" cy="365718"/>
      </dsp:txXfrm>
    </dsp:sp>
    <dsp:sp modelId="{B5017FCA-FBAA-4D76-8C49-727D0F5EDB06}">
      <dsp:nvSpPr>
        <dsp:cNvPr id="0" name=""/>
        <dsp:cNvSpPr/>
      </dsp:nvSpPr>
      <dsp:spPr>
        <a:xfrm rot="5400000">
          <a:off x="3696012" y="-1580935"/>
          <a:ext cx="864188" cy="6402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907758"/>
              <a:satOff val="26499"/>
              <a:lumOff val="-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389A83"/>
              </a:solidFill>
            </a:rPr>
            <a:t>Store</a:t>
          </a:r>
          <a:r>
            <a:rPr lang="en-US" sz="1700" kern="1200" dirty="0"/>
            <a:t> collected data in databases, data warehouses, cloud storage.</a:t>
          </a:r>
        </a:p>
      </dsp:txBody>
      <dsp:txXfrm rot="-5400000">
        <a:off x="926715" y="1230548"/>
        <a:ext cx="6360596" cy="779816"/>
      </dsp:txXfrm>
    </dsp:sp>
    <dsp:sp modelId="{B6A0B8AE-70FF-465F-87FF-016F7D155BE3}">
      <dsp:nvSpPr>
        <dsp:cNvPr id="0" name=""/>
        <dsp:cNvSpPr/>
      </dsp:nvSpPr>
      <dsp:spPr>
        <a:xfrm rot="5400000">
          <a:off x="-219429" y="2577211"/>
          <a:ext cx="1322682" cy="912417"/>
        </a:xfrm>
        <a:prstGeom prst="chevron">
          <a:avLst/>
        </a:prstGeom>
        <a:solidFill>
          <a:schemeClr val="accent5">
            <a:hueOff val="1815516"/>
            <a:satOff val="52999"/>
            <a:lumOff val="-4052"/>
            <a:alphaOff val="0"/>
          </a:schemeClr>
        </a:solidFill>
        <a:ln w="25400" cap="flat" cmpd="sng" algn="ctr">
          <a:solidFill>
            <a:schemeClr val="accent5">
              <a:hueOff val="1815516"/>
              <a:satOff val="52999"/>
              <a:lumOff val="-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3. Use</a:t>
          </a:r>
        </a:p>
      </dsp:txBody>
      <dsp:txXfrm rot="-5400000">
        <a:off x="-14296" y="2828288"/>
        <a:ext cx="912417" cy="410265"/>
      </dsp:txXfrm>
    </dsp:sp>
    <dsp:sp modelId="{1811418D-DEC3-4C49-B2E6-63BB379ED253}">
      <dsp:nvSpPr>
        <dsp:cNvPr id="0" name=""/>
        <dsp:cNvSpPr/>
      </dsp:nvSpPr>
      <dsp:spPr>
        <a:xfrm rot="5400000">
          <a:off x="3667416" y="-397217"/>
          <a:ext cx="864188" cy="6402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815516"/>
              <a:satOff val="52999"/>
              <a:lumOff val="-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189DA0"/>
              </a:solidFill>
            </a:rPr>
            <a:t>Process</a:t>
          </a:r>
          <a:r>
            <a:rPr lang="en-US" sz="1700" kern="1200" dirty="0"/>
            <a:t> stored data, transforming it into a useable format.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189DA0"/>
              </a:solidFill>
            </a:rPr>
            <a:t>Analyze</a:t>
          </a:r>
          <a:r>
            <a:rPr lang="en-US" sz="1700" kern="1200" dirty="0"/>
            <a:t> processed data to extract </a:t>
          </a:r>
          <a:r>
            <a:rPr lang="en-US" sz="1700" b="1" kern="1200" dirty="0"/>
            <a:t>insights</a:t>
          </a:r>
          <a:r>
            <a:rPr lang="en-US" sz="1700" kern="1200" dirty="0"/>
            <a:t>, identify </a:t>
          </a:r>
          <a:r>
            <a:rPr lang="en-US" sz="1700" b="1" kern="1200" dirty="0"/>
            <a:t>trends</a:t>
          </a:r>
          <a:r>
            <a:rPr lang="en-US" sz="1700" kern="1200" dirty="0"/>
            <a:t>, and support </a:t>
          </a:r>
          <a:r>
            <a:rPr lang="en-US" sz="1700" b="1" kern="1200" dirty="0"/>
            <a:t>decision-making</a:t>
          </a:r>
          <a:r>
            <a:rPr lang="en-US" sz="1700" kern="1200" dirty="0"/>
            <a:t>.</a:t>
          </a:r>
        </a:p>
      </dsp:txBody>
      <dsp:txXfrm rot="-5400000">
        <a:off x="898119" y="2414266"/>
        <a:ext cx="6360596" cy="779816"/>
      </dsp:txXfrm>
    </dsp:sp>
    <dsp:sp modelId="{0DE1BEB6-CF0D-4F85-B45C-7F9402304044}">
      <dsp:nvSpPr>
        <dsp:cNvPr id="0" name=""/>
        <dsp:cNvSpPr/>
      </dsp:nvSpPr>
      <dsp:spPr>
        <a:xfrm rot="5400000">
          <a:off x="-219429" y="3754606"/>
          <a:ext cx="1322682" cy="912417"/>
        </a:xfrm>
        <a:prstGeom prst="chevron">
          <a:avLst/>
        </a:prstGeom>
        <a:solidFill>
          <a:schemeClr val="accent5">
            <a:hueOff val="2723275"/>
            <a:satOff val="79498"/>
            <a:lumOff val="-6078"/>
            <a:alphaOff val="0"/>
          </a:schemeClr>
        </a:solidFill>
        <a:ln w="25400" cap="flat" cmpd="sng" algn="ctr">
          <a:solidFill>
            <a:schemeClr val="accent5">
              <a:hueOff val="2723275"/>
              <a:satOff val="79498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4. Share</a:t>
          </a:r>
        </a:p>
      </dsp:txBody>
      <dsp:txXfrm rot="-5400000">
        <a:off x="-14296" y="4005683"/>
        <a:ext cx="912417" cy="410265"/>
      </dsp:txXfrm>
    </dsp:sp>
    <dsp:sp modelId="{146D1D35-736A-449F-A8A1-0459AD33FB36}">
      <dsp:nvSpPr>
        <dsp:cNvPr id="0" name=""/>
        <dsp:cNvSpPr/>
      </dsp:nvSpPr>
      <dsp:spPr>
        <a:xfrm rot="5400000">
          <a:off x="3667416" y="780177"/>
          <a:ext cx="864188" cy="6402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723275"/>
              <a:satOff val="79498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>
              <a:solidFill>
                <a:srgbClr val="517B66"/>
              </a:solidFill>
            </a:rPr>
            <a:t>Share</a:t>
          </a:r>
          <a:r>
            <a:rPr lang="en-US" sz="1700" kern="1200" dirty="0"/>
            <a:t> the insights derived from data across the organization and/or with external stakeholders.</a:t>
          </a:r>
        </a:p>
      </dsp:txBody>
      <dsp:txXfrm rot="-5400000">
        <a:off x="898119" y="3591660"/>
        <a:ext cx="6360596" cy="779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6F6E1-4D9B-43F7-A869-3CC4BD7D4E5F}">
      <dsp:nvSpPr>
        <dsp:cNvPr id="0" name=""/>
        <dsp:cNvSpPr/>
      </dsp:nvSpPr>
      <dsp:spPr>
        <a:xfrm rot="5400000">
          <a:off x="-205201" y="194374"/>
          <a:ext cx="1217226" cy="83313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5. Archive</a:t>
          </a:r>
        </a:p>
      </dsp:txBody>
      <dsp:txXfrm rot="-5400000">
        <a:off x="-13157" y="418901"/>
        <a:ext cx="833139" cy="384087"/>
      </dsp:txXfrm>
    </dsp:sp>
    <dsp:sp modelId="{A8412E06-B8D2-4560-9288-BEABBFF0DBB4}">
      <dsp:nvSpPr>
        <dsp:cNvPr id="0" name=""/>
        <dsp:cNvSpPr/>
      </dsp:nvSpPr>
      <dsp:spPr>
        <a:xfrm rot="5400000">
          <a:off x="3663367" y="-2837789"/>
          <a:ext cx="795288" cy="6475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389A83"/>
              </a:solidFill>
            </a:rPr>
            <a:t>Store </a:t>
          </a:r>
          <a:r>
            <a:rPr lang="en-US" sz="1800" b="0" kern="1200" dirty="0">
              <a:solidFill>
                <a:schemeClr val="tx1"/>
              </a:solidFill>
            </a:rPr>
            <a:t>data that is no longer actively used for the long term, typically for legal, historical, and recovery purposes.</a:t>
          </a:r>
          <a:endParaRPr lang="en-US" sz="1800" kern="1200" dirty="0"/>
        </a:p>
      </dsp:txBody>
      <dsp:txXfrm rot="-5400000">
        <a:off x="823248" y="41153"/>
        <a:ext cx="6436704" cy="717642"/>
      </dsp:txXfrm>
    </dsp:sp>
    <dsp:sp modelId="{324B0FCF-439F-4BC0-B841-BEBEA4FAB644}">
      <dsp:nvSpPr>
        <dsp:cNvPr id="0" name=""/>
        <dsp:cNvSpPr/>
      </dsp:nvSpPr>
      <dsp:spPr>
        <a:xfrm rot="5400000">
          <a:off x="-181437" y="1146886"/>
          <a:ext cx="1228863" cy="892302"/>
        </a:xfrm>
        <a:prstGeom prst="chevron">
          <a:avLst/>
        </a:prstGeom>
        <a:solidFill>
          <a:schemeClr val="accent5">
            <a:hueOff val="2723275"/>
            <a:satOff val="79498"/>
            <a:lumOff val="-6078"/>
            <a:alphaOff val="0"/>
          </a:schemeClr>
        </a:solidFill>
        <a:ln w="25400" cap="flat" cmpd="sng" algn="ctr">
          <a:solidFill>
            <a:schemeClr val="accent5">
              <a:hueOff val="2723275"/>
              <a:satOff val="79498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6. Destroy</a:t>
          </a:r>
        </a:p>
      </dsp:txBody>
      <dsp:txXfrm rot="-5400000">
        <a:off x="-13156" y="1424756"/>
        <a:ext cx="892302" cy="336561"/>
      </dsp:txXfrm>
    </dsp:sp>
    <dsp:sp modelId="{B5017FCA-FBAA-4D76-8C49-727D0F5EDB06}">
      <dsp:nvSpPr>
        <dsp:cNvPr id="0" name=""/>
        <dsp:cNvSpPr/>
      </dsp:nvSpPr>
      <dsp:spPr>
        <a:xfrm rot="5400000">
          <a:off x="3692949" y="-1855695"/>
          <a:ext cx="795288" cy="6475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723275"/>
              <a:satOff val="79498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accent6"/>
              </a:solidFill>
            </a:rPr>
            <a:t>Destroy</a:t>
          </a:r>
          <a:r>
            <a:rPr lang="en-US" sz="1800" b="1" kern="1200" dirty="0">
              <a:solidFill>
                <a:srgbClr val="189DA0"/>
              </a:solidFill>
            </a:rPr>
            <a:t> </a:t>
          </a:r>
          <a:r>
            <a:rPr lang="en-US" sz="1800" b="0" kern="1200" dirty="0">
              <a:solidFill>
                <a:schemeClr val="tx1"/>
              </a:solidFill>
            </a:rPr>
            <a:t>or delete data that is no longer needed. Data should be securely destroyed to protect sensitive information.</a:t>
          </a:r>
          <a:endParaRPr lang="en-US" sz="1800" kern="1200" dirty="0"/>
        </a:p>
      </dsp:txBody>
      <dsp:txXfrm rot="-5400000">
        <a:off x="852830" y="1023247"/>
        <a:ext cx="6436704" cy="717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C861E-9859-B34E-874C-BC0D4C76F779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95864-9EC7-694C-9F19-B6D5D0D2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22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CD1D-0397-AA49-9F46-0BBE84406AD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0C6AD-49FA-1343-9F7A-7107AC055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163346"/>
            <a:ext cx="9144000" cy="38472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>
            <a:lvl1pPr algn="ctr">
              <a:defRPr sz="29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B6592E-D9D5-6AA1-49AC-B2B242E1947D}"/>
              </a:ext>
            </a:extLst>
          </p:cNvPr>
          <p:cNvCxnSpPr>
            <a:cxnSpLocks/>
          </p:cNvCxnSpPr>
          <p:nvPr userDrawn="1"/>
        </p:nvCxnSpPr>
        <p:spPr>
          <a:xfrm>
            <a:off x="0" y="2071025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C89960-6C25-CB31-C5A2-1BB1B1A09526}"/>
              </a:ext>
            </a:extLst>
          </p:cNvPr>
          <p:cNvSpPr/>
          <p:nvPr userDrawn="1"/>
        </p:nvSpPr>
        <p:spPr>
          <a:xfrm>
            <a:off x="-47433" y="0"/>
            <a:ext cx="12286865" cy="2071025"/>
          </a:xfrm>
          <a:prstGeom prst="rect">
            <a:avLst/>
          </a:prstGeom>
          <a:solidFill>
            <a:srgbClr val="4E7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69948-62F6-9992-F4A7-85DC0D720617}"/>
              </a:ext>
            </a:extLst>
          </p:cNvPr>
          <p:cNvCxnSpPr>
            <a:cxnSpLocks/>
          </p:cNvCxnSpPr>
          <p:nvPr userDrawn="1"/>
        </p:nvCxnSpPr>
        <p:spPr>
          <a:xfrm>
            <a:off x="-47433" y="2071025"/>
            <a:ext cx="12286865" cy="0"/>
          </a:xfrm>
          <a:prstGeom prst="line">
            <a:avLst/>
          </a:prstGeom>
          <a:ln w="41275">
            <a:solidFill>
              <a:srgbClr val="8EA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4168B6-17C3-18C2-3FEE-2680F60A384F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1A995-7A6D-8EC4-5110-16676B2D0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433" y="5999030"/>
            <a:ext cx="12286865" cy="9545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18C585-D566-3A3F-2164-78155CE0D8F4}"/>
              </a:ext>
            </a:extLst>
          </p:cNvPr>
          <p:cNvCxnSpPr>
            <a:cxnSpLocks/>
          </p:cNvCxnSpPr>
          <p:nvPr userDrawn="1"/>
        </p:nvCxnSpPr>
        <p:spPr>
          <a:xfrm>
            <a:off x="-47433" y="5999030"/>
            <a:ext cx="12286865" cy="0"/>
          </a:xfrm>
          <a:prstGeom prst="line">
            <a:avLst/>
          </a:prstGeom>
          <a:ln w="41275">
            <a:solidFill>
              <a:srgbClr val="8EA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9D5566C-715D-4FB4-F600-2104700BB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931912"/>
            <a:ext cx="9144000" cy="686695"/>
          </a:xfrm>
        </p:spPr>
        <p:txBody>
          <a:bodyPr>
            <a:normAutofit/>
          </a:bodyPr>
          <a:lstStyle>
            <a:lvl1pPr algn="ctr">
              <a:defRPr sz="2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A9F85-F57E-BDA6-877F-7CBD7CECF94F}"/>
              </a:ext>
            </a:extLst>
          </p:cNvPr>
          <p:cNvSpPr txBox="1"/>
          <p:nvPr userDrawn="1"/>
        </p:nvSpPr>
        <p:spPr>
          <a:xfrm>
            <a:off x="1524000" y="251460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800" dirty="0">
                <a:solidFill>
                  <a:schemeClr val="tx2"/>
                </a:solidFill>
              </a:rPr>
              <a:t>CSCI 1100</a:t>
            </a:r>
          </a:p>
          <a:p>
            <a:pPr lvl="0" algn="ctr"/>
            <a:r>
              <a:rPr lang="en-US" sz="3800" dirty="0">
                <a:solidFill>
                  <a:schemeClr val="tx2"/>
                </a:solidFill>
              </a:rPr>
              <a:t>Using Information Technology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17CDE5-1464-434F-8C53-D936A5223F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199" y="237772"/>
            <a:ext cx="3786520" cy="1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1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76200" y="-76200"/>
            <a:ext cx="12344400" cy="70104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4482B7-73F9-E0C3-4007-975D6BF7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80B0340-E12A-ED72-93F8-3DF43CFCAC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5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2544" y="-93305"/>
            <a:ext cx="12317088" cy="7044609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0C4C2E-78A6-0A10-4DE1-E8474EF1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C6E6650-E156-AB22-65A8-9FEF9F8B37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14350-B9F2-C83C-2DFF-FBD2AFDC7A30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54C4BEB7-2923-5E72-87B3-9DEC35AA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326764-4001-B4FF-AC86-6529F9C9F791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506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 material (primary)"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E19C3D-8F5A-6080-C26D-C04F014934D3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C4123-8CFE-4886-042D-6322FB3B974F}"/>
              </a:ext>
            </a:extLst>
          </p:cNvPr>
          <p:cNvSpPr/>
          <p:nvPr userDrawn="1"/>
        </p:nvSpPr>
        <p:spPr>
          <a:xfrm>
            <a:off x="608194" y="1392832"/>
            <a:ext cx="5411606" cy="42490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042C9-43E5-C51F-8D2A-08E5935E461A}"/>
              </a:ext>
            </a:extLst>
          </p:cNvPr>
          <p:cNvSpPr/>
          <p:nvPr userDrawn="1"/>
        </p:nvSpPr>
        <p:spPr>
          <a:xfrm>
            <a:off x="6193536" y="1392831"/>
            <a:ext cx="5373118" cy="42490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46EAD71-B463-914F-7D4F-523B746D2F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7666" y="1592048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defRPr sz="19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F9C19C1-66CD-C347-E933-A19CF854E6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1568" y="1581035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defRPr sz="19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CDBD8293-113C-B5F8-4524-1CE0D757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45E64D-2829-0F94-631D-49E8CB2F408B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38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gradient (primar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60F2C-16FD-C60C-61D9-82ADAD436A02}"/>
              </a:ext>
            </a:extLst>
          </p:cNvPr>
          <p:cNvSpPr/>
          <p:nvPr userDrawn="1"/>
        </p:nvSpPr>
        <p:spPr>
          <a:xfrm>
            <a:off x="-12222" y="0"/>
            <a:ext cx="12216444" cy="6858000"/>
          </a:xfrm>
          <a:prstGeom prst="rect">
            <a:avLst/>
          </a:prstGeom>
          <a:gradFill>
            <a:gsLst>
              <a:gs pos="99000">
                <a:schemeClr val="bg1">
                  <a:alpha val="22000"/>
                </a:schemeClr>
              </a:gs>
              <a:gs pos="68000">
                <a:schemeClr val="tx2">
                  <a:lumMod val="25000"/>
                  <a:lumOff val="75000"/>
                  <a:alpha val="87000"/>
                </a:schemeClr>
              </a:gs>
              <a:gs pos="3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D4996-A02A-858C-C73F-2AB7898D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5E271-1428-343B-8034-97E38A0283B1}"/>
              </a:ext>
            </a:extLst>
          </p:cNvPr>
          <p:cNvSpPr txBox="1"/>
          <p:nvPr userDrawn="1"/>
        </p:nvSpPr>
        <p:spPr>
          <a:xfrm>
            <a:off x="1752600" y="70790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choose ‘Format Background’ &gt; ‘Picture or texture fill’ and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42865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163346"/>
            <a:ext cx="9144000" cy="38472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>
            <a:lvl1pPr algn="ctr">
              <a:defRPr sz="29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B6592E-D9D5-6AA1-49AC-B2B242E1947D}"/>
              </a:ext>
            </a:extLst>
          </p:cNvPr>
          <p:cNvCxnSpPr>
            <a:cxnSpLocks/>
          </p:cNvCxnSpPr>
          <p:nvPr userDrawn="1"/>
        </p:nvCxnSpPr>
        <p:spPr>
          <a:xfrm>
            <a:off x="0" y="2071025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C89960-6C25-CB31-C5A2-1BB1B1A09526}"/>
              </a:ext>
            </a:extLst>
          </p:cNvPr>
          <p:cNvSpPr/>
          <p:nvPr userDrawn="1"/>
        </p:nvSpPr>
        <p:spPr>
          <a:xfrm>
            <a:off x="-47433" y="0"/>
            <a:ext cx="12286865" cy="2071025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69948-62F6-9992-F4A7-85DC0D720617}"/>
              </a:ext>
            </a:extLst>
          </p:cNvPr>
          <p:cNvCxnSpPr>
            <a:cxnSpLocks/>
          </p:cNvCxnSpPr>
          <p:nvPr userDrawn="1"/>
        </p:nvCxnSpPr>
        <p:spPr>
          <a:xfrm>
            <a:off x="-47433" y="2071025"/>
            <a:ext cx="12286865" cy="0"/>
          </a:xfrm>
          <a:prstGeom prst="line">
            <a:avLst/>
          </a:prstGeom>
          <a:ln w="41275">
            <a:solidFill>
              <a:srgbClr val="517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4168B6-17C3-18C2-3FEE-2680F60A384F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1A995-7A6D-8EC4-5110-16676B2D0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433" y="5999030"/>
            <a:ext cx="12286865" cy="9545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18C585-D566-3A3F-2164-78155CE0D8F4}"/>
              </a:ext>
            </a:extLst>
          </p:cNvPr>
          <p:cNvCxnSpPr>
            <a:cxnSpLocks/>
          </p:cNvCxnSpPr>
          <p:nvPr userDrawn="1"/>
        </p:nvCxnSpPr>
        <p:spPr>
          <a:xfrm>
            <a:off x="-47433" y="5999030"/>
            <a:ext cx="12286865" cy="0"/>
          </a:xfrm>
          <a:prstGeom prst="line">
            <a:avLst/>
          </a:prstGeom>
          <a:ln w="41275">
            <a:solidFill>
              <a:srgbClr val="517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9D5566C-715D-4FB4-F600-2104700BB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931912"/>
            <a:ext cx="9144000" cy="686695"/>
          </a:xfrm>
        </p:spPr>
        <p:txBody>
          <a:bodyPr>
            <a:normAutofit/>
          </a:bodyPr>
          <a:lstStyle>
            <a:lvl1pPr algn="ctr">
              <a:defRPr sz="2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A9F85-F57E-BDA6-877F-7CBD7CECF94F}"/>
              </a:ext>
            </a:extLst>
          </p:cNvPr>
          <p:cNvSpPr txBox="1"/>
          <p:nvPr userDrawn="1"/>
        </p:nvSpPr>
        <p:spPr>
          <a:xfrm>
            <a:off x="1524000" y="251460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800" dirty="0">
                <a:solidFill>
                  <a:schemeClr val="tx2"/>
                </a:solidFill>
              </a:rPr>
              <a:t>CSCI 1100</a:t>
            </a:r>
          </a:p>
          <a:p>
            <a:pPr lvl="0" algn="ctr"/>
            <a:r>
              <a:rPr lang="en-US" sz="3800" dirty="0">
                <a:solidFill>
                  <a:schemeClr val="tx2"/>
                </a:solidFill>
              </a:rPr>
              <a:t>Using Information Technology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E3152-9D1E-44A9-8F7C-6487C666C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199" y="237772"/>
            <a:ext cx="3786520" cy="1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4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w/conten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517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621830" y="2209800"/>
            <a:ext cx="3200400" cy="3516420"/>
          </a:xfrm>
          <a:prstGeom prst="rect">
            <a:avLst/>
          </a:prstGeom>
          <a:solidFill>
            <a:srgbClr val="85B78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50B66-2F05-1B43-AD35-77CB869EE999}"/>
              </a:ext>
            </a:extLst>
          </p:cNvPr>
          <p:cNvSpPr/>
          <p:nvPr userDrawn="1"/>
        </p:nvSpPr>
        <p:spPr>
          <a:xfrm>
            <a:off x="4530292" y="2209800"/>
            <a:ext cx="3200400" cy="3516420"/>
          </a:xfrm>
          <a:prstGeom prst="rect">
            <a:avLst/>
          </a:prstGeom>
          <a:solidFill>
            <a:srgbClr val="8EADB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623A9-3399-2CF9-11C2-47D1FF2128A5}"/>
              </a:ext>
            </a:extLst>
          </p:cNvPr>
          <p:cNvSpPr/>
          <p:nvPr userDrawn="1"/>
        </p:nvSpPr>
        <p:spPr>
          <a:xfrm>
            <a:off x="8369772" y="2209800"/>
            <a:ext cx="3200400" cy="3516420"/>
          </a:xfrm>
          <a:prstGeom prst="rect">
            <a:avLst/>
          </a:prstGeom>
          <a:solidFill>
            <a:srgbClr val="9FAFA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823106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641E43-B770-B7C1-412F-8632B4E60B91}"/>
              </a:ext>
            </a:extLst>
          </p:cNvPr>
          <p:cNvSpPr/>
          <p:nvPr userDrawn="1"/>
        </p:nvSpPr>
        <p:spPr>
          <a:xfrm>
            <a:off x="1536230" y="1371600"/>
            <a:ext cx="1371600" cy="1371600"/>
          </a:xfrm>
          <a:prstGeom prst="ellipse">
            <a:avLst/>
          </a:prstGeom>
          <a:solidFill>
            <a:srgbClr val="85B78D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D7355-C966-302B-4A41-A3FEC094A267}"/>
              </a:ext>
            </a:extLst>
          </p:cNvPr>
          <p:cNvSpPr/>
          <p:nvPr userDrawn="1"/>
        </p:nvSpPr>
        <p:spPr>
          <a:xfrm>
            <a:off x="4736630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17B40-699B-8BA7-9D52-07FA81F0E02D}"/>
              </a:ext>
            </a:extLst>
          </p:cNvPr>
          <p:cNvSpPr/>
          <p:nvPr userDrawn="1"/>
        </p:nvSpPr>
        <p:spPr>
          <a:xfrm>
            <a:off x="5444692" y="1371600"/>
            <a:ext cx="1371600" cy="1371600"/>
          </a:xfrm>
          <a:prstGeom prst="ellipse">
            <a:avLst/>
          </a:prstGeom>
          <a:solidFill>
            <a:srgbClr val="8EADBF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6AB689-D5EC-F29E-0852-5F7EB260FC04}"/>
              </a:ext>
            </a:extLst>
          </p:cNvPr>
          <p:cNvSpPr/>
          <p:nvPr userDrawn="1"/>
        </p:nvSpPr>
        <p:spPr>
          <a:xfrm>
            <a:off x="8581125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CF225E-649D-5089-94E8-DD9D1761EC02}"/>
              </a:ext>
            </a:extLst>
          </p:cNvPr>
          <p:cNvSpPr/>
          <p:nvPr userDrawn="1"/>
        </p:nvSpPr>
        <p:spPr>
          <a:xfrm>
            <a:off x="9284172" y="1371600"/>
            <a:ext cx="1371600" cy="1371600"/>
          </a:xfrm>
          <a:prstGeom prst="ellipse">
            <a:avLst/>
          </a:prstGeom>
          <a:solidFill>
            <a:srgbClr val="9FAFA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/>
          <p:nvPr userDrawn="1"/>
        </p:nvCxnSpPr>
        <p:spPr>
          <a:xfrm>
            <a:off x="1008943" y="3267872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875D73-A6E3-7815-AF29-7B4389D55378}"/>
              </a:ext>
            </a:extLst>
          </p:cNvPr>
          <p:cNvCxnSpPr/>
          <p:nvPr userDrawn="1"/>
        </p:nvCxnSpPr>
        <p:spPr>
          <a:xfrm>
            <a:off x="4922467" y="3248019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6976BD-A2F5-3429-5FA1-37F60159AFBA}"/>
              </a:ext>
            </a:extLst>
          </p:cNvPr>
          <p:cNvCxnSpPr/>
          <p:nvPr userDrawn="1"/>
        </p:nvCxnSpPr>
        <p:spPr>
          <a:xfrm>
            <a:off x="8776569" y="3244113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184" y="3429000"/>
            <a:ext cx="2767614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CF34C22-7603-4DB8-1FFA-169EDA8E6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6630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BA55FD48-D76A-9624-F1FB-14DB07E55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1124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99ECFB-7EC0-690B-E415-48774FE4886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707330" y="1550651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B79FBB9-E70C-C3E4-CB60-C42D186943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70721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332D022-21CA-D470-3785-4A2ABC6EB6F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630930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183" y="2858723"/>
            <a:ext cx="2767614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47">
            <a:extLst>
              <a:ext uri="{FF2B5EF4-FFF2-40B4-BE49-F238E27FC236}">
                <a16:creationId xmlns:a16="http://schemas.microsoft.com/office/drawing/2014/main" id="{3D1489A6-D2D4-45F6-B2BB-FFED4E8E24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6630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7">
            <a:extLst>
              <a:ext uri="{FF2B5EF4-FFF2-40B4-BE49-F238E27FC236}">
                <a16:creationId xmlns:a16="http://schemas.microsoft.com/office/drawing/2014/main" id="{890701DB-654A-17F8-08CD-0873443C5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81124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15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37" grpId="0" animBg="1"/>
      <p:bldP spid="15" grpId="0" animBg="1"/>
      <p:bldP spid="38" grpId="0" animBg="1"/>
      <p:bldP spid="16" grpId="0" animBg="1"/>
      <p:bldP spid="40" grpId="0" animBg="1"/>
      <p:bldP spid="1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w/content 2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ardrop 65">
            <a:extLst>
              <a:ext uri="{FF2B5EF4-FFF2-40B4-BE49-F238E27FC236}">
                <a16:creationId xmlns:a16="http://schemas.microsoft.com/office/drawing/2014/main" id="{FEAFCA01-AA34-9068-6BD4-4C1F1A35A3F0}"/>
              </a:ext>
            </a:extLst>
          </p:cNvPr>
          <p:cNvSpPr/>
          <p:nvPr userDrawn="1"/>
        </p:nvSpPr>
        <p:spPr>
          <a:xfrm rot="961990">
            <a:off x="420539" y="1165737"/>
            <a:ext cx="2351340" cy="2462776"/>
          </a:xfrm>
          <a:prstGeom prst="teardrop">
            <a:avLst/>
          </a:prstGeom>
          <a:solidFill>
            <a:srgbClr val="8EA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>
            <a:extLst>
              <a:ext uri="{FF2B5EF4-FFF2-40B4-BE49-F238E27FC236}">
                <a16:creationId xmlns:a16="http://schemas.microsoft.com/office/drawing/2014/main" id="{E9594485-62EE-89AD-C291-D9E19A0A72A5}"/>
              </a:ext>
            </a:extLst>
          </p:cNvPr>
          <p:cNvSpPr/>
          <p:nvPr userDrawn="1"/>
        </p:nvSpPr>
        <p:spPr>
          <a:xfrm rot="14910102">
            <a:off x="7627346" y="3598734"/>
            <a:ext cx="2574867" cy="2450391"/>
          </a:xfrm>
          <a:prstGeom prst="teardrop">
            <a:avLst/>
          </a:prstGeom>
          <a:solidFill>
            <a:srgbClr val="85B7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517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2209800" y="1316024"/>
            <a:ext cx="6097738" cy="2112974"/>
          </a:xfrm>
          <a:prstGeom prst="rect">
            <a:avLst/>
          </a:prstGeom>
          <a:solidFill>
            <a:srgbClr val="8EADB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2422526" y="1474033"/>
            <a:ext cx="5650827" cy="1772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 userDrawn="1"/>
        </p:nvCxnSpPr>
        <p:spPr>
          <a:xfrm>
            <a:off x="2566640" y="2108930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6640" y="2239029"/>
            <a:ext cx="5367137" cy="93803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66640" y="1629428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6D80DD-DB6E-5B41-D042-62910BDCE23D}"/>
              </a:ext>
            </a:extLst>
          </p:cNvPr>
          <p:cNvSpPr/>
          <p:nvPr userDrawn="1"/>
        </p:nvSpPr>
        <p:spPr>
          <a:xfrm>
            <a:off x="2209800" y="3802225"/>
            <a:ext cx="6097738" cy="2112974"/>
          </a:xfrm>
          <a:prstGeom prst="rect">
            <a:avLst/>
          </a:prstGeom>
          <a:solidFill>
            <a:srgbClr val="85B78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540EDD-E198-D2C8-1917-3E84252DF286}"/>
              </a:ext>
            </a:extLst>
          </p:cNvPr>
          <p:cNvSpPr/>
          <p:nvPr userDrawn="1"/>
        </p:nvSpPr>
        <p:spPr>
          <a:xfrm>
            <a:off x="2422526" y="3960234"/>
            <a:ext cx="5650827" cy="18061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124C39-92D5-2467-4AF6-ECD28CA01B0B}"/>
              </a:ext>
            </a:extLst>
          </p:cNvPr>
          <p:cNvCxnSpPr>
            <a:cxnSpLocks/>
          </p:cNvCxnSpPr>
          <p:nvPr userDrawn="1"/>
        </p:nvCxnSpPr>
        <p:spPr>
          <a:xfrm>
            <a:off x="2566640" y="4595131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1668C79E-6811-703A-CF77-0ECCFD4F63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6640" y="4725230"/>
            <a:ext cx="5367137" cy="103654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6CAFF11-4CB1-D8E9-015C-88D4B74564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6640" y="4115629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B4537BA0-C04A-3D4F-0CE5-965DA0DCBF3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70873" y="401411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C54DF6D-AD52-2E16-391C-9B956D30B3B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72280" y="153817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5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4" grpId="0" animBg="1"/>
      <p:bldP spid="3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animBg="1"/>
      <p:bldP spid="57" grpId="0" animBg="1"/>
      <p:bldP spid="5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84229" y="1447829"/>
            <a:ext cx="11022859" cy="4256053"/>
          </a:xfrm>
        </p:spPr>
        <p:txBody>
          <a:bodyPr lIns="18288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27F45-DB0A-B671-7605-E5F5C99BCBBA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82C68420-D756-5817-9E6C-35893583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33D34-DA5D-84FF-F059-559FDD0D7C46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613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608194" y="1447829"/>
            <a:ext cx="10998894" cy="42327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00100" y="1673300"/>
            <a:ext cx="10591800" cy="3773436"/>
          </a:xfrm>
        </p:spPr>
        <p:txBody>
          <a:bodyPr lIns="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901CB-1A6C-F78B-A069-24D89F346C78}"/>
              </a:ext>
            </a:extLst>
          </p:cNvPr>
          <p:cNvSpPr/>
          <p:nvPr userDrawn="1"/>
        </p:nvSpPr>
        <p:spPr>
          <a:xfrm>
            <a:off x="-51201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BBBD92AD-62A5-4C66-7788-F63F5123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8CC027-E943-B7ED-D2A3-499AD3401A1B}"/>
              </a:ext>
            </a:extLst>
          </p:cNvPr>
          <p:cNvCxnSpPr>
            <a:cxnSpLocks/>
          </p:cNvCxnSpPr>
          <p:nvPr userDrawn="1"/>
        </p:nvCxnSpPr>
        <p:spPr>
          <a:xfrm>
            <a:off x="-51201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85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w/conten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4E7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8EA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621830" y="2209800"/>
            <a:ext cx="3200400" cy="3516420"/>
          </a:xfrm>
          <a:prstGeom prst="rect">
            <a:avLst/>
          </a:prstGeom>
          <a:solidFill>
            <a:srgbClr val="8EADB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50B66-2F05-1B43-AD35-77CB869EE999}"/>
              </a:ext>
            </a:extLst>
          </p:cNvPr>
          <p:cNvSpPr/>
          <p:nvPr userDrawn="1"/>
        </p:nvSpPr>
        <p:spPr>
          <a:xfrm>
            <a:off x="4530292" y="2209800"/>
            <a:ext cx="3200400" cy="3516420"/>
          </a:xfrm>
          <a:prstGeom prst="rect">
            <a:avLst/>
          </a:prstGeom>
          <a:solidFill>
            <a:srgbClr val="C9C9C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623A9-3399-2CF9-11C2-47D1FF2128A5}"/>
              </a:ext>
            </a:extLst>
          </p:cNvPr>
          <p:cNvSpPr/>
          <p:nvPr userDrawn="1"/>
        </p:nvSpPr>
        <p:spPr>
          <a:xfrm>
            <a:off x="8369772" y="2209800"/>
            <a:ext cx="3200400" cy="3516420"/>
          </a:xfrm>
          <a:prstGeom prst="rect">
            <a:avLst/>
          </a:prstGeom>
          <a:solidFill>
            <a:srgbClr val="A9C6B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823106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641E43-B770-B7C1-412F-8632B4E60B91}"/>
              </a:ext>
            </a:extLst>
          </p:cNvPr>
          <p:cNvSpPr/>
          <p:nvPr userDrawn="1"/>
        </p:nvSpPr>
        <p:spPr>
          <a:xfrm>
            <a:off x="1536230" y="1371600"/>
            <a:ext cx="1371600" cy="1371600"/>
          </a:xfrm>
          <a:prstGeom prst="ellipse">
            <a:avLst/>
          </a:prstGeom>
          <a:solidFill>
            <a:srgbClr val="8EADBF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D7355-C966-302B-4A41-A3FEC094A267}"/>
              </a:ext>
            </a:extLst>
          </p:cNvPr>
          <p:cNvSpPr/>
          <p:nvPr userDrawn="1"/>
        </p:nvSpPr>
        <p:spPr>
          <a:xfrm>
            <a:off x="4736630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17B40-699B-8BA7-9D52-07FA81F0E02D}"/>
              </a:ext>
            </a:extLst>
          </p:cNvPr>
          <p:cNvSpPr/>
          <p:nvPr userDrawn="1"/>
        </p:nvSpPr>
        <p:spPr>
          <a:xfrm>
            <a:off x="5444692" y="1371600"/>
            <a:ext cx="1371600" cy="1371600"/>
          </a:xfrm>
          <a:prstGeom prst="ellipse">
            <a:avLst/>
          </a:prstGeom>
          <a:solidFill>
            <a:srgbClr val="C9C9C9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6AB689-D5EC-F29E-0852-5F7EB260FC04}"/>
              </a:ext>
            </a:extLst>
          </p:cNvPr>
          <p:cNvSpPr/>
          <p:nvPr userDrawn="1"/>
        </p:nvSpPr>
        <p:spPr>
          <a:xfrm>
            <a:off x="8581125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CF225E-649D-5089-94E8-DD9D1761EC02}"/>
              </a:ext>
            </a:extLst>
          </p:cNvPr>
          <p:cNvSpPr/>
          <p:nvPr userDrawn="1"/>
        </p:nvSpPr>
        <p:spPr>
          <a:xfrm>
            <a:off x="9284172" y="1371600"/>
            <a:ext cx="1371600" cy="1371600"/>
          </a:xfrm>
          <a:prstGeom prst="ellipse">
            <a:avLst/>
          </a:prstGeom>
          <a:solidFill>
            <a:srgbClr val="A9C6B8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/>
          <p:nvPr userDrawn="1"/>
        </p:nvCxnSpPr>
        <p:spPr>
          <a:xfrm>
            <a:off x="1008943" y="3267872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875D73-A6E3-7815-AF29-7B4389D55378}"/>
              </a:ext>
            </a:extLst>
          </p:cNvPr>
          <p:cNvCxnSpPr/>
          <p:nvPr userDrawn="1"/>
        </p:nvCxnSpPr>
        <p:spPr>
          <a:xfrm>
            <a:off x="4922467" y="3248019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6976BD-A2F5-3429-5FA1-37F60159AFBA}"/>
              </a:ext>
            </a:extLst>
          </p:cNvPr>
          <p:cNvCxnSpPr/>
          <p:nvPr userDrawn="1"/>
        </p:nvCxnSpPr>
        <p:spPr>
          <a:xfrm>
            <a:off x="8776569" y="3244113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184" y="3429000"/>
            <a:ext cx="2767614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CF34C22-7603-4DB8-1FFA-169EDA8E6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6630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BA55FD48-D76A-9624-F1FB-14DB07E55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1124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99ECFB-7EC0-690B-E415-48774FE4886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707330" y="1550651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B79FBB9-E70C-C3E4-CB60-C42D186943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70721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332D022-21CA-D470-3785-4A2ABC6EB6F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630930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183" y="2858723"/>
            <a:ext cx="2767614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47">
            <a:extLst>
              <a:ext uri="{FF2B5EF4-FFF2-40B4-BE49-F238E27FC236}">
                <a16:creationId xmlns:a16="http://schemas.microsoft.com/office/drawing/2014/main" id="{3D1489A6-D2D4-45F6-B2BB-FFED4E8E24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6630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7">
            <a:extLst>
              <a:ext uri="{FF2B5EF4-FFF2-40B4-BE49-F238E27FC236}">
                <a16:creationId xmlns:a16="http://schemas.microsoft.com/office/drawing/2014/main" id="{890701DB-654A-17F8-08CD-0873443C5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81124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66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37" grpId="0" animBg="1"/>
      <p:bldP spid="15" grpId="0" animBg="1"/>
      <p:bldP spid="38" grpId="0" animBg="1"/>
      <p:bldP spid="16" grpId="0" animBg="1"/>
      <p:bldP spid="40" grpId="0" animBg="1"/>
      <p:bldP spid="1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5268016" cy="4256055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15791" y="1447828"/>
            <a:ext cx="5252957" cy="4256056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1FAF2-4698-39D0-1DC3-4AFB68164169}"/>
              </a:ext>
            </a:extLst>
          </p:cNvPr>
          <p:cNvSpPr/>
          <p:nvPr userDrawn="1"/>
        </p:nvSpPr>
        <p:spPr>
          <a:xfrm>
            <a:off x="-51201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7E8DEEAF-D79F-5F43-E1DA-7B4C236B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7313EE-0C80-7EDF-69F6-12315728DBA8}"/>
              </a:ext>
            </a:extLst>
          </p:cNvPr>
          <p:cNvCxnSpPr>
            <a:cxnSpLocks/>
          </p:cNvCxnSpPr>
          <p:nvPr userDrawn="1"/>
        </p:nvCxnSpPr>
        <p:spPr>
          <a:xfrm>
            <a:off x="-51201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06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material"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9C4123-8CFE-4886-042D-6322FB3B974F}"/>
              </a:ext>
            </a:extLst>
          </p:cNvPr>
          <p:cNvSpPr/>
          <p:nvPr userDrawn="1"/>
        </p:nvSpPr>
        <p:spPr>
          <a:xfrm>
            <a:off x="608194" y="1392832"/>
            <a:ext cx="5411606" cy="42490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042C9-43E5-C51F-8D2A-08E5935E461A}"/>
              </a:ext>
            </a:extLst>
          </p:cNvPr>
          <p:cNvSpPr/>
          <p:nvPr userDrawn="1"/>
        </p:nvSpPr>
        <p:spPr>
          <a:xfrm>
            <a:off x="6193536" y="1392831"/>
            <a:ext cx="5373118" cy="42490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46EAD71-B463-914F-7D4F-523B746D2F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7666" y="1592048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F9C19C1-66CD-C347-E933-A19CF854E6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1568" y="1581035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826F5-D0F6-3661-D9A2-1CAACBF5266B}"/>
              </a:ext>
            </a:extLst>
          </p:cNvPr>
          <p:cNvSpPr/>
          <p:nvPr userDrawn="1"/>
        </p:nvSpPr>
        <p:spPr>
          <a:xfrm>
            <a:off x="-51201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AC377C84-082A-B796-0D0F-2584784C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5888DD-FF0F-455F-FAAA-0F6FF6787AC5}"/>
              </a:ext>
            </a:extLst>
          </p:cNvPr>
          <p:cNvCxnSpPr>
            <a:cxnSpLocks/>
          </p:cNvCxnSpPr>
          <p:nvPr userDrawn="1"/>
        </p:nvCxnSpPr>
        <p:spPr>
          <a:xfrm>
            <a:off x="-51201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392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918155" y="1475660"/>
            <a:ext cx="24203" cy="42518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 flipH="1">
            <a:off x="4255743" y="1447829"/>
            <a:ext cx="18104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 userDrawn="1"/>
        </p:nvCxnSpPr>
        <p:spPr>
          <a:xfrm flipH="1">
            <a:off x="11566653" y="1475660"/>
            <a:ext cx="20921" cy="424154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 userDrawn="1"/>
        </p:nvCxnSpPr>
        <p:spPr>
          <a:xfrm>
            <a:off x="608194" y="1447829"/>
            <a:ext cx="0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ontent Placeholder 8"/>
          <p:cNvSpPr>
            <a:spLocks noGrp="1"/>
          </p:cNvSpPr>
          <p:nvPr>
            <p:ph sz="quarter" idx="12"/>
          </p:nvPr>
        </p:nvSpPr>
        <p:spPr>
          <a:xfrm>
            <a:off x="777651" y="1447829"/>
            <a:ext cx="3311684" cy="4251810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Content Placeholder 8"/>
          <p:cNvSpPr>
            <a:spLocks noGrp="1"/>
          </p:cNvSpPr>
          <p:nvPr>
            <p:ph sz="quarter" idx="13"/>
          </p:nvPr>
        </p:nvSpPr>
        <p:spPr>
          <a:xfrm>
            <a:off x="4428154" y="1447829"/>
            <a:ext cx="3311684" cy="4269372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Content Placeholder 8"/>
          <p:cNvSpPr>
            <a:spLocks noGrp="1"/>
          </p:cNvSpPr>
          <p:nvPr>
            <p:ph sz="quarter" idx="14"/>
          </p:nvPr>
        </p:nvSpPr>
        <p:spPr>
          <a:xfrm>
            <a:off x="8114865" y="1475660"/>
            <a:ext cx="3311684" cy="4228224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C9E21A-B796-5525-383D-ED18936FB3B4}"/>
              </a:ext>
            </a:extLst>
          </p:cNvPr>
          <p:cNvSpPr/>
          <p:nvPr userDrawn="1"/>
        </p:nvSpPr>
        <p:spPr>
          <a:xfrm>
            <a:off x="-51201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BE52F610-3686-93C4-3301-73BDB293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6F8663-641A-8519-4FED-360AD6814B68}"/>
              </a:ext>
            </a:extLst>
          </p:cNvPr>
          <p:cNvCxnSpPr>
            <a:cxnSpLocks/>
          </p:cNvCxnSpPr>
          <p:nvPr userDrawn="1"/>
        </p:nvCxnSpPr>
        <p:spPr>
          <a:xfrm>
            <a:off x="-51201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59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60F2C-16FD-C60C-61D9-82ADAD436A02}"/>
              </a:ext>
            </a:extLst>
          </p:cNvPr>
          <p:cNvSpPr/>
          <p:nvPr userDrawn="1"/>
        </p:nvSpPr>
        <p:spPr>
          <a:xfrm>
            <a:off x="-76200" y="-76200"/>
            <a:ext cx="12344400" cy="7010400"/>
          </a:xfrm>
          <a:prstGeom prst="rect">
            <a:avLst/>
          </a:prstGeom>
          <a:gradFill>
            <a:gsLst>
              <a:gs pos="99000">
                <a:schemeClr val="bg1">
                  <a:alpha val="22000"/>
                </a:schemeClr>
              </a:gs>
              <a:gs pos="68000">
                <a:srgbClr val="62A26D">
                  <a:alpha val="86667"/>
                </a:srgbClr>
              </a:gs>
              <a:gs pos="3000">
                <a:schemeClr val="tx2"/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D4996-A02A-858C-C73F-2AB7898D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5E271-1428-343B-8034-97E38A0283B1}"/>
              </a:ext>
            </a:extLst>
          </p:cNvPr>
          <p:cNvSpPr txBox="1"/>
          <p:nvPr userDrawn="1"/>
        </p:nvSpPr>
        <p:spPr>
          <a:xfrm>
            <a:off x="1752600" y="70790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choose ‘Format Background’ &gt; ‘Picture or texture fill’ and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312728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2544" y="-93305"/>
            <a:ext cx="12317088" cy="7044609"/>
          </a:xfrm>
          <a:prstGeom prst="rect">
            <a:avLst/>
          </a:prstGeom>
          <a:solidFill>
            <a:srgbClr val="62A26D">
              <a:alpha val="95686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2DB864-49F8-0568-D022-D8ABB6FF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3E900147-86BF-680A-307E-7D1F34015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77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2544" y="-93305"/>
            <a:ext cx="12317088" cy="7044609"/>
          </a:xfrm>
          <a:prstGeom prst="rect">
            <a:avLst/>
          </a:prstGeom>
          <a:solidFill>
            <a:srgbClr val="62A26D">
              <a:alpha val="87843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BB8AD5-3659-A5BF-8BF4-6420426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5DBE787-4099-94FD-7B18-4218BA0D2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58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C0A096-F92C-6932-7E0C-FC95C53C69D5}"/>
              </a:ext>
            </a:extLst>
          </p:cNvPr>
          <p:cNvSpPr/>
          <p:nvPr userDrawn="1"/>
        </p:nvSpPr>
        <p:spPr>
          <a:xfrm>
            <a:off x="-51201" y="-76194"/>
            <a:ext cx="12286865" cy="1011222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9A2EF777-FBF6-B8A2-FC73-1F235806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682055-9693-8B6F-EFB1-A8FF54317BE3}"/>
              </a:ext>
            </a:extLst>
          </p:cNvPr>
          <p:cNvCxnSpPr>
            <a:cxnSpLocks/>
          </p:cNvCxnSpPr>
          <p:nvPr userDrawn="1"/>
        </p:nvCxnSpPr>
        <p:spPr>
          <a:xfrm>
            <a:off x="-51201" y="935028"/>
            <a:ext cx="12286865" cy="0"/>
          </a:xfrm>
          <a:prstGeom prst="line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15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163346"/>
            <a:ext cx="9144000" cy="38472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>
            <a:lvl1pPr algn="ctr">
              <a:defRPr sz="29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B6592E-D9D5-6AA1-49AC-B2B242E1947D}"/>
              </a:ext>
            </a:extLst>
          </p:cNvPr>
          <p:cNvCxnSpPr>
            <a:cxnSpLocks/>
          </p:cNvCxnSpPr>
          <p:nvPr userDrawn="1"/>
        </p:nvCxnSpPr>
        <p:spPr>
          <a:xfrm>
            <a:off x="0" y="2071025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C89960-6C25-CB31-C5A2-1BB1B1A09526}"/>
              </a:ext>
            </a:extLst>
          </p:cNvPr>
          <p:cNvSpPr/>
          <p:nvPr userDrawn="1"/>
        </p:nvSpPr>
        <p:spPr>
          <a:xfrm>
            <a:off x="-47433" y="0"/>
            <a:ext cx="12286865" cy="2071025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69948-62F6-9992-F4A7-85DC0D720617}"/>
              </a:ext>
            </a:extLst>
          </p:cNvPr>
          <p:cNvCxnSpPr>
            <a:cxnSpLocks/>
          </p:cNvCxnSpPr>
          <p:nvPr userDrawn="1"/>
        </p:nvCxnSpPr>
        <p:spPr>
          <a:xfrm>
            <a:off x="-47433" y="2071025"/>
            <a:ext cx="12286865" cy="0"/>
          </a:xfrm>
          <a:prstGeom prst="line">
            <a:avLst/>
          </a:prstGeom>
          <a:ln w="41275">
            <a:solidFill>
              <a:srgbClr val="8F9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4168B6-17C3-18C2-3FEE-2680F60A384F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88918" cy="0"/>
          </a:xfrm>
          <a:prstGeom prst="line">
            <a:avLst/>
          </a:prstGeom>
          <a:ln w="41275">
            <a:solidFill>
              <a:srgbClr val="001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1A995-7A6D-8EC4-5110-16676B2D0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433" y="5999030"/>
            <a:ext cx="12286865" cy="9545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18C585-D566-3A3F-2164-78155CE0D8F4}"/>
              </a:ext>
            </a:extLst>
          </p:cNvPr>
          <p:cNvCxnSpPr>
            <a:cxnSpLocks/>
          </p:cNvCxnSpPr>
          <p:nvPr userDrawn="1"/>
        </p:nvCxnSpPr>
        <p:spPr>
          <a:xfrm>
            <a:off x="-47433" y="5999030"/>
            <a:ext cx="12286865" cy="0"/>
          </a:xfrm>
          <a:prstGeom prst="line">
            <a:avLst/>
          </a:prstGeom>
          <a:ln w="41275">
            <a:solidFill>
              <a:srgbClr val="8F9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9D5566C-715D-4FB4-F600-2104700BB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931912"/>
            <a:ext cx="9144000" cy="686695"/>
          </a:xfrm>
        </p:spPr>
        <p:txBody>
          <a:bodyPr>
            <a:normAutofit/>
          </a:bodyPr>
          <a:lstStyle>
            <a:lvl1pPr algn="ctr">
              <a:defRPr sz="2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A9F85-F57E-BDA6-877F-7CBD7CECF94F}"/>
              </a:ext>
            </a:extLst>
          </p:cNvPr>
          <p:cNvSpPr txBox="1"/>
          <p:nvPr userDrawn="1"/>
        </p:nvSpPr>
        <p:spPr>
          <a:xfrm>
            <a:off x="1524000" y="251460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800" dirty="0">
                <a:solidFill>
                  <a:schemeClr val="tx2"/>
                </a:solidFill>
              </a:rPr>
              <a:t>CSCI 1100</a:t>
            </a:r>
          </a:p>
          <a:p>
            <a:pPr lvl="0" algn="ctr"/>
            <a:r>
              <a:rPr lang="en-US" sz="3800" dirty="0">
                <a:solidFill>
                  <a:schemeClr val="tx2"/>
                </a:solidFill>
              </a:rPr>
              <a:t>Using Information Technology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89194A-2A5B-47BF-BA8D-0894874804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199" y="237772"/>
            <a:ext cx="3786520" cy="1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96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 w/conten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8F9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621830" y="2209800"/>
            <a:ext cx="3200400" cy="3516420"/>
          </a:xfrm>
          <a:prstGeom prst="rect">
            <a:avLst/>
          </a:prstGeom>
          <a:solidFill>
            <a:srgbClr val="8F9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50B66-2F05-1B43-AD35-77CB869EE999}"/>
              </a:ext>
            </a:extLst>
          </p:cNvPr>
          <p:cNvSpPr/>
          <p:nvPr userDrawn="1"/>
        </p:nvSpPr>
        <p:spPr>
          <a:xfrm>
            <a:off x="4530292" y="2209800"/>
            <a:ext cx="3200400" cy="3516420"/>
          </a:xfrm>
          <a:prstGeom prst="rect">
            <a:avLst/>
          </a:prstGeom>
          <a:solidFill>
            <a:srgbClr val="8EADB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623A9-3399-2CF9-11C2-47D1FF2128A5}"/>
              </a:ext>
            </a:extLst>
          </p:cNvPr>
          <p:cNvSpPr/>
          <p:nvPr userDrawn="1"/>
        </p:nvSpPr>
        <p:spPr>
          <a:xfrm>
            <a:off x="8369772" y="2209800"/>
            <a:ext cx="3200400" cy="3516420"/>
          </a:xfrm>
          <a:prstGeom prst="rect">
            <a:avLst/>
          </a:prstGeom>
          <a:solidFill>
            <a:srgbClr val="5DD4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823106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641E43-B770-B7C1-412F-8632B4E60B91}"/>
              </a:ext>
            </a:extLst>
          </p:cNvPr>
          <p:cNvSpPr/>
          <p:nvPr userDrawn="1"/>
        </p:nvSpPr>
        <p:spPr>
          <a:xfrm>
            <a:off x="1536230" y="1371600"/>
            <a:ext cx="1371600" cy="1371600"/>
          </a:xfrm>
          <a:prstGeom prst="ellipse">
            <a:avLst/>
          </a:prstGeom>
          <a:solidFill>
            <a:srgbClr val="8F98FF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D7355-C966-302B-4A41-A3FEC094A267}"/>
              </a:ext>
            </a:extLst>
          </p:cNvPr>
          <p:cNvSpPr/>
          <p:nvPr userDrawn="1"/>
        </p:nvSpPr>
        <p:spPr>
          <a:xfrm>
            <a:off x="4736630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17B40-699B-8BA7-9D52-07FA81F0E02D}"/>
              </a:ext>
            </a:extLst>
          </p:cNvPr>
          <p:cNvSpPr/>
          <p:nvPr userDrawn="1"/>
        </p:nvSpPr>
        <p:spPr>
          <a:xfrm>
            <a:off x="5444692" y="1371600"/>
            <a:ext cx="1371600" cy="1371600"/>
          </a:xfrm>
          <a:prstGeom prst="ellipse">
            <a:avLst/>
          </a:prstGeom>
          <a:solidFill>
            <a:srgbClr val="8EADBF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6AB689-D5EC-F29E-0852-5F7EB260FC04}"/>
              </a:ext>
            </a:extLst>
          </p:cNvPr>
          <p:cNvSpPr/>
          <p:nvPr userDrawn="1"/>
        </p:nvSpPr>
        <p:spPr>
          <a:xfrm>
            <a:off x="8581125" y="2367810"/>
            <a:ext cx="2777692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CF225E-649D-5089-94E8-DD9D1761EC02}"/>
              </a:ext>
            </a:extLst>
          </p:cNvPr>
          <p:cNvSpPr/>
          <p:nvPr userDrawn="1"/>
        </p:nvSpPr>
        <p:spPr>
          <a:xfrm>
            <a:off x="9284172" y="1371600"/>
            <a:ext cx="1371600" cy="1371600"/>
          </a:xfrm>
          <a:prstGeom prst="ellipse">
            <a:avLst/>
          </a:prstGeom>
          <a:solidFill>
            <a:srgbClr val="5DD4FF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/>
          <p:nvPr userDrawn="1"/>
        </p:nvCxnSpPr>
        <p:spPr>
          <a:xfrm>
            <a:off x="1008943" y="3267872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875D73-A6E3-7815-AF29-7B4389D55378}"/>
              </a:ext>
            </a:extLst>
          </p:cNvPr>
          <p:cNvCxnSpPr/>
          <p:nvPr userDrawn="1"/>
        </p:nvCxnSpPr>
        <p:spPr>
          <a:xfrm>
            <a:off x="4922467" y="3248019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6976BD-A2F5-3429-5FA1-37F60159AFBA}"/>
              </a:ext>
            </a:extLst>
          </p:cNvPr>
          <p:cNvCxnSpPr/>
          <p:nvPr userDrawn="1"/>
        </p:nvCxnSpPr>
        <p:spPr>
          <a:xfrm>
            <a:off x="8776569" y="3244113"/>
            <a:ext cx="242617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184" y="3429000"/>
            <a:ext cx="2767614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CF34C22-7603-4DB8-1FFA-169EDA8E6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6630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BA55FD48-D76A-9624-F1FB-14DB07E55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1124" y="3429000"/>
            <a:ext cx="2777692" cy="198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99ECFB-7EC0-690B-E415-48774FE4886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707330" y="1550651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B79FBB9-E70C-C3E4-CB60-C42D186943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70721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332D022-21CA-D470-3785-4A2ABC6EB6F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630930" y="1549125"/>
            <a:ext cx="1009243" cy="101655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183" y="2858723"/>
            <a:ext cx="2767614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47">
            <a:extLst>
              <a:ext uri="{FF2B5EF4-FFF2-40B4-BE49-F238E27FC236}">
                <a16:creationId xmlns:a16="http://schemas.microsoft.com/office/drawing/2014/main" id="{3D1489A6-D2D4-45F6-B2BB-FFED4E8E24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6630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7">
            <a:extLst>
              <a:ext uri="{FF2B5EF4-FFF2-40B4-BE49-F238E27FC236}">
                <a16:creationId xmlns:a16="http://schemas.microsoft.com/office/drawing/2014/main" id="{890701DB-654A-17F8-08CD-0873443C5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81124" y="2858723"/>
            <a:ext cx="2777692" cy="347662"/>
          </a:xfrm>
        </p:spPr>
        <p:txBody>
          <a:bodyPr>
            <a:noAutofit/>
          </a:bodyPr>
          <a:lstStyle>
            <a:lvl1pPr algn="ctr"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9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37" grpId="0" animBg="1"/>
      <p:bldP spid="15" grpId="0" animBg="1"/>
      <p:bldP spid="38" grpId="0" animBg="1"/>
      <p:bldP spid="16" grpId="0" animBg="1"/>
      <p:bldP spid="40" grpId="0" animBg="1"/>
      <p:bldP spid="1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 w/content 2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ardrop 65">
            <a:extLst>
              <a:ext uri="{FF2B5EF4-FFF2-40B4-BE49-F238E27FC236}">
                <a16:creationId xmlns:a16="http://schemas.microsoft.com/office/drawing/2014/main" id="{FEAFCA01-AA34-9068-6BD4-4C1F1A35A3F0}"/>
              </a:ext>
            </a:extLst>
          </p:cNvPr>
          <p:cNvSpPr/>
          <p:nvPr userDrawn="1"/>
        </p:nvSpPr>
        <p:spPr>
          <a:xfrm rot="961990">
            <a:off x="420539" y="1165737"/>
            <a:ext cx="2351340" cy="2462776"/>
          </a:xfrm>
          <a:prstGeom prst="teardrop">
            <a:avLst/>
          </a:prstGeom>
          <a:solidFill>
            <a:srgbClr val="5DD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>
            <a:extLst>
              <a:ext uri="{FF2B5EF4-FFF2-40B4-BE49-F238E27FC236}">
                <a16:creationId xmlns:a16="http://schemas.microsoft.com/office/drawing/2014/main" id="{E9594485-62EE-89AD-C291-D9E19A0A72A5}"/>
              </a:ext>
            </a:extLst>
          </p:cNvPr>
          <p:cNvSpPr/>
          <p:nvPr userDrawn="1"/>
        </p:nvSpPr>
        <p:spPr>
          <a:xfrm rot="14910102">
            <a:off x="7627346" y="3598734"/>
            <a:ext cx="2574867" cy="2450391"/>
          </a:xfrm>
          <a:prstGeom prst="teardrop">
            <a:avLst/>
          </a:prstGeom>
          <a:solidFill>
            <a:srgbClr val="8F9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8F9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2209800" y="1316024"/>
            <a:ext cx="6097738" cy="2112974"/>
          </a:xfrm>
          <a:prstGeom prst="rect">
            <a:avLst/>
          </a:prstGeom>
          <a:solidFill>
            <a:srgbClr val="5DD4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2422526" y="1474033"/>
            <a:ext cx="5650827" cy="1772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 userDrawn="1"/>
        </p:nvCxnSpPr>
        <p:spPr>
          <a:xfrm>
            <a:off x="2566640" y="2108930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6640" y="2239029"/>
            <a:ext cx="5367137" cy="93803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66640" y="1629428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6D80DD-DB6E-5B41-D042-62910BDCE23D}"/>
              </a:ext>
            </a:extLst>
          </p:cNvPr>
          <p:cNvSpPr/>
          <p:nvPr userDrawn="1"/>
        </p:nvSpPr>
        <p:spPr>
          <a:xfrm>
            <a:off x="2209800" y="3802225"/>
            <a:ext cx="6097738" cy="2112974"/>
          </a:xfrm>
          <a:prstGeom prst="rect">
            <a:avLst/>
          </a:prstGeom>
          <a:solidFill>
            <a:srgbClr val="8F9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540EDD-E198-D2C8-1917-3E84252DF286}"/>
              </a:ext>
            </a:extLst>
          </p:cNvPr>
          <p:cNvSpPr/>
          <p:nvPr userDrawn="1"/>
        </p:nvSpPr>
        <p:spPr>
          <a:xfrm>
            <a:off x="2422526" y="3960234"/>
            <a:ext cx="5650827" cy="18061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124C39-92D5-2467-4AF6-ECD28CA01B0B}"/>
              </a:ext>
            </a:extLst>
          </p:cNvPr>
          <p:cNvCxnSpPr>
            <a:cxnSpLocks/>
          </p:cNvCxnSpPr>
          <p:nvPr userDrawn="1"/>
        </p:nvCxnSpPr>
        <p:spPr>
          <a:xfrm>
            <a:off x="2566640" y="4595131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1668C79E-6811-703A-CF77-0ECCFD4F63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6640" y="4725230"/>
            <a:ext cx="5367137" cy="103654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6CAFF11-4CB1-D8E9-015C-88D4B74564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6640" y="4115629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B4537BA0-C04A-3D4F-0CE5-965DA0DCBF3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70873" y="401411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C54DF6D-AD52-2E16-391C-9B956D30B3B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72280" y="153817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4" grpId="0" animBg="1"/>
      <p:bldP spid="3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animBg="1"/>
      <p:bldP spid="57" grpId="0" animBg="1"/>
      <p:bldP spid="5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w/content 2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ardrop 65">
            <a:extLst>
              <a:ext uri="{FF2B5EF4-FFF2-40B4-BE49-F238E27FC236}">
                <a16:creationId xmlns:a16="http://schemas.microsoft.com/office/drawing/2014/main" id="{FEAFCA01-AA34-9068-6BD4-4C1F1A35A3F0}"/>
              </a:ext>
            </a:extLst>
          </p:cNvPr>
          <p:cNvSpPr/>
          <p:nvPr userDrawn="1"/>
        </p:nvSpPr>
        <p:spPr>
          <a:xfrm rot="961990">
            <a:off x="420539" y="1165737"/>
            <a:ext cx="2351340" cy="2462776"/>
          </a:xfrm>
          <a:prstGeom prst="teardrop">
            <a:avLst/>
          </a:prstGeom>
          <a:solidFill>
            <a:srgbClr val="8EA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>
            <a:extLst>
              <a:ext uri="{FF2B5EF4-FFF2-40B4-BE49-F238E27FC236}">
                <a16:creationId xmlns:a16="http://schemas.microsoft.com/office/drawing/2014/main" id="{E9594485-62EE-89AD-C291-D9E19A0A72A5}"/>
              </a:ext>
            </a:extLst>
          </p:cNvPr>
          <p:cNvSpPr/>
          <p:nvPr userDrawn="1"/>
        </p:nvSpPr>
        <p:spPr>
          <a:xfrm rot="14910102">
            <a:off x="7627346" y="3598734"/>
            <a:ext cx="2574867" cy="2450391"/>
          </a:xfrm>
          <a:prstGeom prst="teardrop">
            <a:avLst/>
          </a:prstGeom>
          <a:solidFill>
            <a:srgbClr val="A9C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D181F-3CDB-A604-5919-6C6E265497A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4E7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DAA2D-7A73-4C2E-A43A-A97BA111FC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rgbClr val="8EA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E9FB04E-F367-E70F-5BE0-4D7F2A1D3E8E}"/>
              </a:ext>
            </a:extLst>
          </p:cNvPr>
          <p:cNvSpPr/>
          <p:nvPr userDrawn="1"/>
        </p:nvSpPr>
        <p:spPr>
          <a:xfrm>
            <a:off x="2209800" y="1316024"/>
            <a:ext cx="6097738" cy="2112974"/>
          </a:xfrm>
          <a:prstGeom prst="rect">
            <a:avLst/>
          </a:prstGeom>
          <a:solidFill>
            <a:srgbClr val="8EADB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3528DE-BAD8-924F-923B-2F2AC819D884}"/>
              </a:ext>
            </a:extLst>
          </p:cNvPr>
          <p:cNvSpPr/>
          <p:nvPr userDrawn="1"/>
        </p:nvSpPr>
        <p:spPr>
          <a:xfrm>
            <a:off x="2422526" y="1474033"/>
            <a:ext cx="5650827" cy="1772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 userDrawn="1"/>
        </p:nvCxnSpPr>
        <p:spPr>
          <a:xfrm>
            <a:off x="2566640" y="2108930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6640" y="2239029"/>
            <a:ext cx="5367137" cy="93803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C1F20EC4-D0AB-BDE4-E944-37EEAA2DE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66640" y="1629428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6D80DD-DB6E-5B41-D042-62910BDCE23D}"/>
              </a:ext>
            </a:extLst>
          </p:cNvPr>
          <p:cNvSpPr/>
          <p:nvPr userDrawn="1"/>
        </p:nvSpPr>
        <p:spPr>
          <a:xfrm>
            <a:off x="2209800" y="3802225"/>
            <a:ext cx="6097738" cy="2112974"/>
          </a:xfrm>
          <a:prstGeom prst="rect">
            <a:avLst/>
          </a:prstGeom>
          <a:solidFill>
            <a:srgbClr val="A9C6B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540EDD-E198-D2C8-1917-3E84252DF286}"/>
              </a:ext>
            </a:extLst>
          </p:cNvPr>
          <p:cNvSpPr/>
          <p:nvPr userDrawn="1"/>
        </p:nvSpPr>
        <p:spPr>
          <a:xfrm>
            <a:off x="2422526" y="3960234"/>
            <a:ext cx="5650827" cy="18061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124C39-92D5-2467-4AF6-ECD28CA01B0B}"/>
              </a:ext>
            </a:extLst>
          </p:cNvPr>
          <p:cNvCxnSpPr>
            <a:cxnSpLocks/>
          </p:cNvCxnSpPr>
          <p:nvPr userDrawn="1"/>
        </p:nvCxnSpPr>
        <p:spPr>
          <a:xfrm>
            <a:off x="2566640" y="4595131"/>
            <a:ext cx="535522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1668C79E-6811-703A-CF77-0ECCFD4F63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6640" y="4725230"/>
            <a:ext cx="5367137" cy="103654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6CAFF11-4CB1-D8E9-015C-88D4B74564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6640" y="4115629"/>
            <a:ext cx="5367138" cy="380996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B4537BA0-C04A-3D4F-0CE5-965DA0DCBF3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70873" y="401411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C54DF6D-AD52-2E16-391C-9B956D30B3B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72280" y="1538172"/>
            <a:ext cx="1565800" cy="1512130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0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4" grpId="0" animBg="1"/>
      <p:bldP spid="37" grpId="0" animBg="1"/>
      <p:bldP spid="4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animBg="1"/>
      <p:bldP spid="57" grpId="0" animBg="1"/>
      <p:bldP spid="5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84229" y="1447829"/>
            <a:ext cx="11022859" cy="4256053"/>
          </a:xfrm>
        </p:spPr>
        <p:txBody>
          <a:bodyPr lIns="18288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49506-F833-40D0-963B-22ACED2F685D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2A674B23-E35A-2F60-2C2D-4302F055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B412AE-6DB3-2681-9D5E-B20BA290A3CF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9205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608194" y="1447829"/>
            <a:ext cx="10998894" cy="42327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00100" y="1673300"/>
            <a:ext cx="10591800" cy="3773436"/>
          </a:xfrm>
        </p:spPr>
        <p:txBody>
          <a:bodyPr lIns="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DD35C3-D749-BED6-F6C6-81988C98916B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918FC7C6-F275-DC3D-1EE5-1969E491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63D3-BB42-D865-DC08-563FFD46B64D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31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5268016" cy="4256055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15791" y="1447828"/>
            <a:ext cx="5252957" cy="4256056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28B74F-56B0-2E6D-3292-2195A183565D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E189F0BA-F698-8479-92E4-CFFA729E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A59A13-025B-84AA-8E92-805C93E83075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67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material"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9C4123-8CFE-4886-042D-6322FB3B974F}"/>
              </a:ext>
            </a:extLst>
          </p:cNvPr>
          <p:cNvSpPr/>
          <p:nvPr userDrawn="1"/>
        </p:nvSpPr>
        <p:spPr>
          <a:xfrm>
            <a:off x="608194" y="1392832"/>
            <a:ext cx="5411606" cy="42490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042C9-43E5-C51F-8D2A-08E5935E461A}"/>
              </a:ext>
            </a:extLst>
          </p:cNvPr>
          <p:cNvSpPr/>
          <p:nvPr userDrawn="1"/>
        </p:nvSpPr>
        <p:spPr>
          <a:xfrm>
            <a:off x="6193536" y="1392831"/>
            <a:ext cx="5373118" cy="42490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46EAD71-B463-914F-7D4F-523B746D2F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7666" y="1592048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F9C19C1-66CD-C347-E933-A19CF854E6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1568" y="1581035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7C77B-F0AB-AF81-A610-659E7E6D1EF9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C7852A9B-973B-24D6-D431-3DBD006C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B9BA33-6942-E281-5C47-494331306151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8926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942358" y="1475660"/>
            <a:ext cx="0" cy="42518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 flipH="1">
            <a:off x="4255743" y="1447829"/>
            <a:ext cx="18104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 userDrawn="1"/>
        </p:nvCxnSpPr>
        <p:spPr>
          <a:xfrm>
            <a:off x="11566653" y="1475660"/>
            <a:ext cx="0" cy="424154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 userDrawn="1"/>
        </p:nvCxnSpPr>
        <p:spPr>
          <a:xfrm>
            <a:off x="608194" y="1447829"/>
            <a:ext cx="0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ontent Placeholder 8"/>
          <p:cNvSpPr>
            <a:spLocks noGrp="1"/>
          </p:cNvSpPr>
          <p:nvPr>
            <p:ph sz="quarter" idx="12"/>
          </p:nvPr>
        </p:nvSpPr>
        <p:spPr>
          <a:xfrm>
            <a:off x="777651" y="1447829"/>
            <a:ext cx="3311684" cy="4251810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Content Placeholder 8"/>
          <p:cNvSpPr>
            <a:spLocks noGrp="1"/>
          </p:cNvSpPr>
          <p:nvPr>
            <p:ph sz="quarter" idx="13"/>
          </p:nvPr>
        </p:nvSpPr>
        <p:spPr>
          <a:xfrm>
            <a:off x="4428154" y="1447829"/>
            <a:ext cx="3311684" cy="4269372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Content Placeholder 8"/>
          <p:cNvSpPr>
            <a:spLocks noGrp="1"/>
          </p:cNvSpPr>
          <p:nvPr>
            <p:ph sz="quarter" idx="14"/>
          </p:nvPr>
        </p:nvSpPr>
        <p:spPr>
          <a:xfrm>
            <a:off x="8114865" y="1475660"/>
            <a:ext cx="3311684" cy="4228224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FA9E55-026E-DADC-F090-CB2FBFF8BD0F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16D63674-13C0-AFC4-6035-D36284D5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A42512-F7A1-6956-EA0B-78AE2A8DF277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54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60F2C-16FD-C60C-61D9-82ADAD436A02}"/>
              </a:ext>
            </a:extLst>
          </p:cNvPr>
          <p:cNvSpPr/>
          <p:nvPr userDrawn="1"/>
        </p:nvSpPr>
        <p:spPr>
          <a:xfrm>
            <a:off x="-76200" y="-76200"/>
            <a:ext cx="12344400" cy="7010400"/>
          </a:xfrm>
          <a:prstGeom prst="rect">
            <a:avLst/>
          </a:prstGeom>
          <a:gradFill>
            <a:gsLst>
              <a:gs pos="99000">
                <a:schemeClr val="bg1">
                  <a:alpha val="22000"/>
                </a:schemeClr>
              </a:gs>
              <a:gs pos="68000">
                <a:srgbClr val="60319F">
                  <a:alpha val="87000"/>
                </a:srgbClr>
              </a:gs>
              <a:gs pos="3000">
                <a:srgbClr val="000432"/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D4996-A02A-858C-C73F-2AB7898D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5E271-1428-343B-8034-97E38A0283B1}"/>
              </a:ext>
            </a:extLst>
          </p:cNvPr>
          <p:cNvSpPr txBox="1"/>
          <p:nvPr userDrawn="1"/>
        </p:nvSpPr>
        <p:spPr>
          <a:xfrm>
            <a:off x="1752600" y="70790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choose ‘Format Background’ &gt; ‘Picture or texture fill’ and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160785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2544" y="-93305"/>
            <a:ext cx="12317088" cy="7044609"/>
          </a:xfrm>
          <a:prstGeom prst="rect">
            <a:avLst/>
          </a:prstGeom>
          <a:solidFill>
            <a:srgbClr val="52258F">
              <a:alpha val="93333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919AC2A7-E003-6F93-CD3C-082A59C90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326766"/>
            <a:ext cx="611006" cy="30266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ヒラギノ角ゴ Pro W3" pitchFamily="-107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411FC8-29D2-4C2C-9F78-B5B6D1C244C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3388E-F2B6-DA25-6B7F-B0B634AC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DF0FE6D9-E359-5BC0-F766-04A12737B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E63545C-B27F-CB75-5838-220D88EBD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6326766"/>
            <a:ext cx="6553200" cy="302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Footer – Edit in Insert Menu &gt; Header &amp; Footer (then Apply to All)</a:t>
            </a:r>
          </a:p>
        </p:txBody>
      </p:sp>
    </p:spTree>
    <p:extLst>
      <p:ext uri="{BB962C8B-B14F-4D97-AF65-F5344CB8AC3E}">
        <p14:creationId xmlns:p14="http://schemas.microsoft.com/office/powerpoint/2010/main" val="761217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sic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2544" y="-93305"/>
            <a:ext cx="12317088" cy="7044609"/>
          </a:xfrm>
          <a:prstGeom prst="rect">
            <a:avLst/>
          </a:prstGeom>
          <a:solidFill>
            <a:srgbClr val="52258F">
              <a:alpha val="93725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DE6A5B83-2A0B-7A5C-3BD8-370CE6AFD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326766"/>
            <a:ext cx="611006" cy="30266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ヒラギノ角ゴ Pro W3" pitchFamily="-107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411FC8-29D2-4C2C-9F78-B5B6D1C244C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707CB0-FB86-E885-FE41-049BB6C0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6C59829-C33F-C4EF-28F6-F3DA05FB6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1205767"/>
            <a:ext cx="36576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7B72BAD-4969-C529-2564-E6C976953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6326766"/>
            <a:ext cx="6553200" cy="302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Footer – Edit in Insert Menu &gt; Header &amp; Footer (then Apply to All)</a:t>
            </a:r>
          </a:p>
        </p:txBody>
      </p:sp>
    </p:spTree>
    <p:extLst>
      <p:ext uri="{BB962C8B-B14F-4D97-AF65-F5344CB8AC3E}">
        <p14:creationId xmlns:p14="http://schemas.microsoft.com/office/powerpoint/2010/main" val="3229784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B004DE-D58C-A04B-E8D3-39C608DC962A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rgbClr val="522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older 2">
            <a:extLst>
              <a:ext uri="{FF2B5EF4-FFF2-40B4-BE49-F238E27FC236}">
                <a16:creationId xmlns:a16="http://schemas.microsoft.com/office/drawing/2014/main" id="{82987C32-C6A5-5F5D-1890-107468DC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95CBE-DA81-07E3-A32E-5C66C2792161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7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84229" y="1447829"/>
            <a:ext cx="11022859" cy="4256053"/>
          </a:xfrm>
        </p:spPr>
        <p:txBody>
          <a:bodyPr lIns="18288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FA4CD-663F-A7E0-40AA-51853924A91F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05072091-301E-D808-E8AF-1EBAA1DD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B17356-9D0D-E9F5-7567-586819744FD6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8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608194" y="1447829"/>
            <a:ext cx="10998894" cy="42327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00100" y="1673300"/>
            <a:ext cx="10591800" cy="3773436"/>
          </a:xfrm>
        </p:spPr>
        <p:txBody>
          <a:bodyPr lIns="0"/>
          <a:lstStyle>
            <a:lvl1pPr marL="342900" indent="-34290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47355-0B2B-EAA1-5888-61A77EEAD1DF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0A907120-5D40-7FBF-4A41-5E2DE381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F305B0-CE04-9133-DE0C-5DE3E220290E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94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5268016" cy="4256055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15791" y="1447828"/>
            <a:ext cx="5252957" cy="4256056"/>
          </a:xfrm>
        </p:spPr>
        <p:txBody>
          <a:bodyPr lIns="182880" tIns="9144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BE8677-CAEB-23BE-F806-17F07F022787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5014429B-9085-1E3C-EDBF-00330171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7837CB-83F0-68FD-F1C7-3039D9F7B3E3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7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material"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9C4123-8CFE-4886-042D-6322FB3B974F}"/>
              </a:ext>
            </a:extLst>
          </p:cNvPr>
          <p:cNvSpPr/>
          <p:nvPr userDrawn="1"/>
        </p:nvSpPr>
        <p:spPr>
          <a:xfrm>
            <a:off x="608194" y="1392832"/>
            <a:ext cx="5411606" cy="42490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042C9-43E5-C51F-8D2A-08E5935E461A}"/>
              </a:ext>
            </a:extLst>
          </p:cNvPr>
          <p:cNvSpPr/>
          <p:nvPr userDrawn="1"/>
        </p:nvSpPr>
        <p:spPr>
          <a:xfrm>
            <a:off x="6193536" y="1392831"/>
            <a:ext cx="5373118" cy="42490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46EAD71-B463-914F-7D4F-523B746D2F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7666" y="1592048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F9C19C1-66CD-C347-E933-A19CF854E6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1568" y="1581035"/>
            <a:ext cx="5064858" cy="3850581"/>
          </a:xfrm>
        </p:spPr>
        <p:txBody>
          <a:bodyPr lIns="18288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974A6-A869-4FEF-1B5E-2488929441D1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9C31B035-FC69-EC92-0747-EC2072B2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427899-4E40-A0D5-B22E-01AFB7BB6270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2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918155" y="1475660"/>
            <a:ext cx="24203" cy="42518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 flipH="1">
            <a:off x="4255743" y="1447829"/>
            <a:ext cx="18104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 userDrawn="1"/>
        </p:nvCxnSpPr>
        <p:spPr>
          <a:xfrm flipH="1">
            <a:off x="11566653" y="1475660"/>
            <a:ext cx="24689" cy="424154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 userDrawn="1"/>
        </p:nvCxnSpPr>
        <p:spPr>
          <a:xfrm>
            <a:off x="608194" y="1447829"/>
            <a:ext cx="0" cy="42693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ontent Placeholder 8"/>
          <p:cNvSpPr>
            <a:spLocks noGrp="1"/>
          </p:cNvSpPr>
          <p:nvPr>
            <p:ph sz="quarter" idx="12"/>
          </p:nvPr>
        </p:nvSpPr>
        <p:spPr>
          <a:xfrm>
            <a:off x="777651" y="1447829"/>
            <a:ext cx="3311684" cy="4251810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Content Placeholder 8"/>
          <p:cNvSpPr>
            <a:spLocks noGrp="1"/>
          </p:cNvSpPr>
          <p:nvPr>
            <p:ph sz="quarter" idx="13"/>
          </p:nvPr>
        </p:nvSpPr>
        <p:spPr>
          <a:xfrm>
            <a:off x="4428154" y="1447829"/>
            <a:ext cx="3311684" cy="4269372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Content Placeholder 8"/>
          <p:cNvSpPr>
            <a:spLocks noGrp="1"/>
          </p:cNvSpPr>
          <p:nvPr>
            <p:ph sz="quarter" idx="14"/>
          </p:nvPr>
        </p:nvSpPr>
        <p:spPr>
          <a:xfrm>
            <a:off x="8114865" y="1475660"/>
            <a:ext cx="3311684" cy="4228224"/>
          </a:xfrm>
          <a:ln>
            <a:noFill/>
          </a:ln>
        </p:spPr>
        <p:txBody>
          <a:bodyPr lIns="0"/>
          <a:lstStyle>
            <a:lvl1pPr>
              <a:lnSpc>
                <a:spcPct val="100000"/>
              </a:lnSpc>
              <a:spcAft>
                <a:spcPts val="1600"/>
              </a:spcAft>
              <a:defRPr sz="2600"/>
            </a:lvl1pPr>
            <a:lvl2pPr>
              <a:lnSpc>
                <a:spcPct val="100000"/>
              </a:lnSpc>
              <a:spcBef>
                <a:spcPts val="0"/>
              </a:spcBef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7A00A-4E41-5DE5-CBF6-800456805637}"/>
              </a:ext>
            </a:extLst>
          </p:cNvPr>
          <p:cNvSpPr/>
          <p:nvPr userDrawn="1"/>
        </p:nvSpPr>
        <p:spPr>
          <a:xfrm>
            <a:off x="-47433" y="-76194"/>
            <a:ext cx="12286865" cy="1011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2">
            <a:extLst>
              <a:ext uri="{FF2B5EF4-FFF2-40B4-BE49-F238E27FC236}">
                <a16:creationId xmlns:a16="http://schemas.microsoft.com/office/drawing/2014/main" id="{3F35DF97-53EA-BD1E-A67C-4DFD00F7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04802"/>
            <a:ext cx="10983148" cy="6302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E59ADB-2D67-4C45-E3B7-CA31D13BFB6C}"/>
              </a:ext>
            </a:extLst>
          </p:cNvPr>
          <p:cNvCxnSpPr>
            <a:cxnSpLocks/>
          </p:cNvCxnSpPr>
          <p:nvPr userDrawn="1"/>
        </p:nvCxnSpPr>
        <p:spPr>
          <a:xfrm>
            <a:off x="-47433" y="935028"/>
            <a:ext cx="12286865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3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60F2C-16FD-C60C-61D9-82ADAD436A02}"/>
              </a:ext>
            </a:extLst>
          </p:cNvPr>
          <p:cNvSpPr/>
          <p:nvPr userDrawn="1"/>
        </p:nvSpPr>
        <p:spPr>
          <a:xfrm>
            <a:off x="-76200" y="-76200"/>
            <a:ext cx="12344400" cy="7010400"/>
          </a:xfrm>
          <a:prstGeom prst="rect">
            <a:avLst/>
          </a:prstGeom>
          <a:gradFill>
            <a:gsLst>
              <a:gs pos="99000">
                <a:schemeClr val="bg1">
                  <a:alpha val="22000"/>
                </a:schemeClr>
              </a:gs>
              <a:gs pos="68000">
                <a:schemeClr val="accent2">
                  <a:lumMod val="60000"/>
                  <a:lumOff val="40000"/>
                  <a:alpha val="87000"/>
                </a:schemeClr>
              </a:gs>
              <a:gs pos="3000">
                <a:srgbClr val="000432"/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D4996-A02A-858C-C73F-2AB7898D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14" y="2120167"/>
            <a:ext cx="6993986" cy="1828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5E271-1428-343B-8034-97E38A0283B1}"/>
              </a:ext>
            </a:extLst>
          </p:cNvPr>
          <p:cNvSpPr txBox="1"/>
          <p:nvPr userDrawn="1"/>
        </p:nvSpPr>
        <p:spPr>
          <a:xfrm>
            <a:off x="1752600" y="70790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choose ‘Format Background’ &gt; ‘Picture or texture fill’ and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5834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608194" y="1216152"/>
            <a:ext cx="10974206" cy="4575048"/>
          </a:xfrm>
          <a:prstGeom prst="rect">
            <a:avLst/>
          </a:prstGeom>
        </p:spPr>
        <p:txBody>
          <a:bodyPr vert="horz" lIns="182880" tIns="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084F341-D24F-9AD3-8910-76520835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65126"/>
            <a:ext cx="10974206" cy="721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849" r:id="rId13"/>
    <p:sldLayoutId id="2147483850" r:id="rId14"/>
  </p:sldLayoutIdLst>
  <p:hf hdr="0" dt="0"/>
  <p:txStyles>
    <p:titleStyle>
      <a:lvl1pPr algn="l" eaLnBrk="1" hangingPunct="1">
        <a:defRPr sz="3400" baseline="0">
          <a:solidFill>
            <a:srgbClr val="002060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0" eaLnBrk="1" hangingPunct="1">
        <a:lnSpc>
          <a:spcPts val="3000"/>
        </a:lnSpc>
        <a:spcAft>
          <a:spcPts val="1600"/>
        </a:spcAft>
        <a:defRPr sz="2600"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547674" indent="-193035" eaLnBrk="1" hangingPunct="1">
        <a:lnSpc>
          <a:spcPts val="2400"/>
        </a:lnSpc>
        <a:spcAft>
          <a:spcPts val="600"/>
        </a:spcAft>
        <a:buClr>
          <a:srgbClr val="00053E"/>
        </a:buClr>
        <a:buFont typeface="Arial" charset="0"/>
        <a:buChar char="•"/>
        <a:tabLst/>
        <a:defRPr sz="2400">
          <a:latin typeface="+mn-lt"/>
          <a:ea typeface="Arial" charset="0"/>
          <a:cs typeface="Arial" charset="0"/>
        </a:defRPr>
      </a:lvl2pPr>
      <a:lvl3pPr marL="914377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3pPr>
      <a:lvl4pPr marL="1371566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4pPr>
      <a:lvl5pPr marL="1828754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189" eaLnBrk="1" hangingPunct="1">
        <a:defRPr>
          <a:latin typeface="+mn-lt"/>
          <a:ea typeface="+mn-ea"/>
          <a:cs typeface="+mn-cs"/>
        </a:defRPr>
      </a:lvl2pPr>
      <a:lvl3pPr marL="914377" eaLnBrk="1" hangingPunct="1">
        <a:defRPr>
          <a:latin typeface="+mn-lt"/>
          <a:ea typeface="+mn-ea"/>
          <a:cs typeface="+mn-cs"/>
        </a:defRPr>
      </a:lvl3pPr>
      <a:lvl4pPr marL="1371566" eaLnBrk="1" hangingPunct="1">
        <a:defRPr>
          <a:latin typeface="+mn-lt"/>
          <a:ea typeface="+mn-ea"/>
          <a:cs typeface="+mn-cs"/>
        </a:defRPr>
      </a:lvl4pPr>
      <a:lvl5pPr marL="1828754" eaLnBrk="1" hangingPunct="1">
        <a:defRPr>
          <a:latin typeface="+mn-lt"/>
          <a:ea typeface="+mn-ea"/>
          <a:cs typeface="+mn-cs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608194" y="1216152"/>
            <a:ext cx="10974206" cy="4575048"/>
          </a:xfrm>
          <a:prstGeom prst="rect">
            <a:avLst/>
          </a:prstGeom>
        </p:spPr>
        <p:txBody>
          <a:bodyPr vert="horz" lIns="182880" tIns="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084F341-D24F-9AD3-8910-76520835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65126"/>
            <a:ext cx="10974206" cy="721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2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hf hdr="0" dt="0"/>
  <p:txStyles>
    <p:titleStyle>
      <a:lvl1pPr algn="l" eaLnBrk="1" hangingPunct="1">
        <a:defRPr sz="3400" baseline="0">
          <a:solidFill>
            <a:srgbClr val="002060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0" eaLnBrk="1" hangingPunct="1">
        <a:lnSpc>
          <a:spcPts val="3000"/>
        </a:lnSpc>
        <a:spcAft>
          <a:spcPts val="1600"/>
        </a:spcAft>
        <a:defRPr sz="2600"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547674" indent="-193035" eaLnBrk="1" hangingPunct="1">
        <a:lnSpc>
          <a:spcPts val="2400"/>
        </a:lnSpc>
        <a:spcAft>
          <a:spcPts val="600"/>
        </a:spcAft>
        <a:buClr>
          <a:srgbClr val="00053E"/>
        </a:buClr>
        <a:buFont typeface="Arial" charset="0"/>
        <a:buChar char="•"/>
        <a:tabLst/>
        <a:defRPr sz="2400">
          <a:latin typeface="+mn-lt"/>
          <a:ea typeface="Arial" charset="0"/>
          <a:cs typeface="Arial" charset="0"/>
        </a:defRPr>
      </a:lvl2pPr>
      <a:lvl3pPr marL="914377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3pPr>
      <a:lvl4pPr marL="1371566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4pPr>
      <a:lvl5pPr marL="1828754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189" eaLnBrk="1" hangingPunct="1">
        <a:defRPr>
          <a:latin typeface="+mn-lt"/>
          <a:ea typeface="+mn-ea"/>
          <a:cs typeface="+mn-cs"/>
        </a:defRPr>
      </a:lvl2pPr>
      <a:lvl3pPr marL="914377" eaLnBrk="1" hangingPunct="1">
        <a:defRPr>
          <a:latin typeface="+mn-lt"/>
          <a:ea typeface="+mn-ea"/>
          <a:cs typeface="+mn-cs"/>
        </a:defRPr>
      </a:lvl3pPr>
      <a:lvl4pPr marL="1371566" eaLnBrk="1" hangingPunct="1">
        <a:defRPr>
          <a:latin typeface="+mn-lt"/>
          <a:ea typeface="+mn-ea"/>
          <a:cs typeface="+mn-cs"/>
        </a:defRPr>
      </a:lvl4pPr>
      <a:lvl5pPr marL="1828754" eaLnBrk="1" hangingPunct="1">
        <a:defRPr>
          <a:latin typeface="+mn-lt"/>
          <a:ea typeface="+mn-ea"/>
          <a:cs typeface="+mn-cs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608194" y="1216152"/>
            <a:ext cx="10974206" cy="4575048"/>
          </a:xfrm>
          <a:prstGeom prst="rect">
            <a:avLst/>
          </a:prstGeom>
        </p:spPr>
        <p:txBody>
          <a:bodyPr vert="horz" lIns="182880" tIns="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084F341-D24F-9AD3-8910-76520835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365126"/>
            <a:ext cx="10974206" cy="721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3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hf hdr="0" dt="0"/>
  <p:txStyles>
    <p:titleStyle>
      <a:lvl1pPr algn="l" eaLnBrk="1" hangingPunct="1">
        <a:defRPr sz="3400" baseline="0">
          <a:solidFill>
            <a:srgbClr val="002060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0" eaLnBrk="1" hangingPunct="1">
        <a:lnSpc>
          <a:spcPts val="3000"/>
        </a:lnSpc>
        <a:spcAft>
          <a:spcPts val="1600"/>
        </a:spcAft>
        <a:defRPr sz="2600"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547674" indent="-193035" eaLnBrk="1" hangingPunct="1">
        <a:lnSpc>
          <a:spcPts val="2400"/>
        </a:lnSpc>
        <a:spcAft>
          <a:spcPts val="600"/>
        </a:spcAft>
        <a:buClr>
          <a:srgbClr val="00053E"/>
        </a:buClr>
        <a:buFont typeface="Arial" charset="0"/>
        <a:buChar char="•"/>
        <a:tabLst/>
        <a:defRPr sz="2400">
          <a:latin typeface="+mn-lt"/>
          <a:ea typeface="Arial" charset="0"/>
          <a:cs typeface="Arial" charset="0"/>
        </a:defRPr>
      </a:lvl2pPr>
      <a:lvl3pPr marL="914377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3pPr>
      <a:lvl4pPr marL="1371566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4pPr>
      <a:lvl5pPr marL="1828754" eaLnBrk="1" hangingPunct="1">
        <a:lnSpc>
          <a:spcPts val="3000"/>
        </a:lnSpc>
        <a:defRPr>
          <a:latin typeface="Arial" charset="0"/>
          <a:ea typeface="Arial" charset="0"/>
          <a:cs typeface="Arial" charset="0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189" eaLnBrk="1" hangingPunct="1">
        <a:defRPr>
          <a:latin typeface="+mn-lt"/>
          <a:ea typeface="+mn-ea"/>
          <a:cs typeface="+mn-cs"/>
        </a:defRPr>
      </a:lvl2pPr>
      <a:lvl3pPr marL="914377" eaLnBrk="1" hangingPunct="1">
        <a:defRPr>
          <a:latin typeface="+mn-lt"/>
          <a:ea typeface="+mn-ea"/>
          <a:cs typeface="+mn-cs"/>
        </a:defRPr>
      </a:lvl3pPr>
      <a:lvl4pPr marL="1371566" eaLnBrk="1" hangingPunct="1">
        <a:defRPr>
          <a:latin typeface="+mn-lt"/>
          <a:ea typeface="+mn-ea"/>
          <a:cs typeface="+mn-cs"/>
        </a:defRPr>
      </a:lvl4pPr>
      <a:lvl5pPr marL="1828754" eaLnBrk="1" hangingPunct="1">
        <a:defRPr>
          <a:latin typeface="+mn-lt"/>
          <a:ea typeface="+mn-ea"/>
          <a:cs typeface="+mn-cs"/>
        </a:defRPr>
      </a:lvl5pPr>
      <a:lvl6pPr marL="2285943" eaLnBrk="1" hangingPunct="1">
        <a:defRPr>
          <a:latin typeface="+mn-lt"/>
          <a:ea typeface="+mn-ea"/>
          <a:cs typeface="+mn-cs"/>
        </a:defRPr>
      </a:lvl6pPr>
      <a:lvl7pPr marL="2743131" eaLnBrk="1" hangingPunct="1">
        <a:defRPr>
          <a:latin typeface="+mn-lt"/>
          <a:ea typeface="+mn-ea"/>
          <a:cs typeface="+mn-cs"/>
        </a:defRPr>
      </a:lvl7pPr>
      <a:lvl8pPr marL="3200320" eaLnBrk="1" hangingPunct="1">
        <a:defRPr>
          <a:latin typeface="+mn-lt"/>
          <a:ea typeface="+mn-ea"/>
          <a:cs typeface="+mn-cs"/>
        </a:defRPr>
      </a:lvl8pPr>
      <a:lvl9pPr marL="365750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think/topics/structured-vs-unstructured-data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sci-1100.github.io/class_resources_public/data_literacy/customer_segmentation/grocery_store_clustering.html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hyperlink" Target="https://csci-1100.github.io/class_resources_public/data_literacy/market_basket_analysis/grocery_store_market_basket_analysis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oaringelephant.org/2019/01/15/episode-123-infrastructure-and-data-lifecycle-part-2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reativecommons.org/licenses/by-nd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0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mazon-uses-data-analytics-deliver-packages-kalvakuntla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wsj.com/articles/BL-DGB-32082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nyatasatchitananda.com/what-are-archetyp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reativecommons.org/licenses/by-nc-nd/3.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oxfamireland.org/impact/index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pewresearch.org/short-reads/2024/06/12/72-percent-of-us-high-school-teachers-say-cellphone-distraction-is-a-major-problem-in-the-classroom/" TargetMode="Externa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ndshort.ai/statistics/tiktok/#:~:text=Source%3A%20Company%20Data-,How%20many%20TikTok%20videos%20are%20posted%20each%20day%3F,posted%20each%20day%20on%20TikTok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explodingtopics.com/blog/data-generated-per-day#:~:text=According%20to%20the%20latest%20estimates,or%200.4%20zettabytes%20every%20day." TargetMode="External"/><Relationship Id="rId4" Type="http://schemas.openxmlformats.org/officeDocument/2006/relationships/hyperlink" Target="https://www.omnicoreagency.com/instagram-statistics/#:~:text=Around%201.3%20billion%20photos%20are,use%20explore%20page%20every%20month.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sources.data.gov/glossary/data-vs.-information/" TargetMode="Externa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C62CD0-B886-CCE2-7C41-894EA494672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Data Literacy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E69B3-62F5-7513-4870-13979A828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Professor Ryan Haas</a:t>
            </a:r>
          </a:p>
        </p:txBody>
      </p:sp>
    </p:spTree>
    <p:extLst>
      <p:ext uri="{BB962C8B-B14F-4D97-AF65-F5344CB8AC3E}">
        <p14:creationId xmlns:p14="http://schemas.microsoft.com/office/powerpoint/2010/main" val="123967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799-F32E-435F-A121-1769DBB8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Defining data: </a:t>
            </a:r>
            <a:r>
              <a:rPr lang="en-US" dirty="0"/>
              <a:t>Structured vs. unstructured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578DF-BC24-4354-99CA-45D2CBAC4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8400" y="2132770"/>
            <a:ext cx="5638800" cy="11770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900" dirty="0"/>
              <a:t>Typically </a:t>
            </a:r>
            <a:r>
              <a:rPr lang="en-US" sz="1900" b="1" dirty="0">
                <a:solidFill>
                  <a:srgbClr val="517A66"/>
                </a:solidFill>
              </a:rPr>
              <a:t>quantitative</a:t>
            </a:r>
            <a:r>
              <a:rPr lang="en-US" sz="1900" dirty="0"/>
              <a:t>—highly organized (standard formats).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Ex.: Dates, names, addresses, credit card numbers.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5EE2A-CDB3-4125-897E-E0CCD3E56B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F9BF0-73BA-4C5D-8947-989E9ECE8F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38399" y="4648199"/>
            <a:ext cx="5732473" cy="1177064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Typically </a:t>
            </a:r>
            <a:r>
              <a:rPr lang="en-US" sz="2100" b="1" dirty="0">
                <a:solidFill>
                  <a:srgbClr val="517A66"/>
                </a:solidFill>
              </a:rPr>
              <a:t>qualitative</a:t>
            </a:r>
            <a:r>
              <a:rPr lang="en-US" sz="2100" dirty="0"/>
              <a:t>—lacks a predefined format.</a:t>
            </a:r>
          </a:p>
          <a:p>
            <a:r>
              <a:rPr lang="en-US" sz="1900" dirty="0"/>
              <a:t>Ex.: text and social media posts, Internet of Things (IoT) sensor data.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195D12-24E1-4812-BA18-CC679D4A62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Unstructured data</a:t>
            </a:r>
          </a:p>
        </p:txBody>
      </p:sp>
      <p:pic>
        <p:nvPicPr>
          <p:cNvPr id="13" name="Content Placeholder 12" descr="Chat bubble with solid fill">
            <a:extLst>
              <a:ext uri="{FF2B5EF4-FFF2-40B4-BE49-F238E27FC236}">
                <a16:creationId xmlns:a16="http://schemas.microsoft.com/office/drawing/2014/main" id="{4AC866EC-7200-4074-8F8F-C8E0378426E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0873" y="4109202"/>
            <a:ext cx="1716061" cy="1716061"/>
          </a:xfrm>
        </p:spPr>
      </p:pic>
      <p:pic>
        <p:nvPicPr>
          <p:cNvPr id="11" name="Content Placeholder 10" descr="Daily calendar with solid fill">
            <a:extLst>
              <a:ext uri="{FF2B5EF4-FFF2-40B4-BE49-F238E27FC236}">
                <a16:creationId xmlns:a16="http://schemas.microsoft.com/office/drawing/2014/main" id="{0DF7CD89-3E4C-40F0-B287-79AEB2FAD705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" y="1629428"/>
            <a:ext cx="1547630" cy="154763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6966B-293F-4376-B790-2825F487B128}"/>
              </a:ext>
            </a:extLst>
          </p:cNvPr>
          <p:cNvSpPr txBox="1"/>
          <p:nvPr/>
        </p:nvSpPr>
        <p:spPr>
          <a:xfrm>
            <a:off x="2209800" y="6096000"/>
            <a:ext cx="59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IBM (2021). </a:t>
            </a:r>
            <a:r>
              <a:rPr lang="en-US" sz="1400" dirty="0">
                <a:hlinkClick r:id="rId6"/>
              </a:rPr>
              <a:t>Structured vs unstructured data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59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FDE9-A511-2EA4-1681-39BBCCC2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Visualizing Data</a:t>
            </a:r>
          </a:p>
        </p:txBody>
      </p:sp>
    </p:spTree>
    <p:extLst>
      <p:ext uri="{BB962C8B-B14F-4D97-AF65-F5344CB8AC3E}">
        <p14:creationId xmlns:p14="http://schemas.microsoft.com/office/powerpoint/2010/main" val="108110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E738FB-BFE2-4609-9175-C5F6FF0E6F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5840" y="1447829"/>
            <a:ext cx="3425549" cy="213357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62A26D"/>
                </a:solidFill>
              </a:rPr>
              <a:t>Column/bar Chart</a:t>
            </a:r>
          </a:p>
          <a:p>
            <a:r>
              <a:rPr lang="en-US" sz="2000" dirty="0"/>
              <a:t>Compare values for different categories or compare value changes over a period of time for a single category.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24C353D-DF9D-4821-902D-AD87366D89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8154" y="1447829"/>
            <a:ext cx="3425548" cy="198117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Pie Chart</a:t>
            </a:r>
          </a:p>
          <a:p>
            <a:r>
              <a:rPr lang="en-US" sz="2000" dirty="0"/>
              <a:t>Visualize parts of a whole (percentages), when comparing exact values is not the goal.</a:t>
            </a:r>
          </a:p>
          <a:p>
            <a:endParaRPr lang="en-US" sz="2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8C0012B-6592-4744-A43F-D7A87CD6FB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4864" y="1447829"/>
            <a:ext cx="3425547" cy="2486740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Line Chart</a:t>
            </a:r>
          </a:p>
          <a:p>
            <a:r>
              <a:rPr lang="en-US" sz="2000" dirty="0"/>
              <a:t>Emphasize the continuation/flow of values (trends) over time (time series data).</a:t>
            </a:r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DEF13-388E-4D98-8635-09B31815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chart 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2D1481-6C07-4182-918B-2703D2F12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r="22700" b="1"/>
          <a:stretch/>
        </p:blipFill>
        <p:spPr bwMode="auto">
          <a:xfrm>
            <a:off x="737265" y="3276600"/>
            <a:ext cx="3458302" cy="29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BB9E4A-3779-4D39-8B82-5D81CAF35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6" t="2948" r="3694" b="3509"/>
          <a:stretch/>
        </p:blipFill>
        <p:spPr>
          <a:xfrm>
            <a:off x="4181474" y="3505200"/>
            <a:ext cx="3672228" cy="2374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8A763-D489-4C2E-BC55-83FAB1F4F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5"/>
          <a:stretch/>
        </p:blipFill>
        <p:spPr>
          <a:xfrm>
            <a:off x="7947256" y="3276600"/>
            <a:ext cx="3593155" cy="297844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85A8E5B-F2D8-6CA6-7F78-ACC6833082D3}"/>
              </a:ext>
            </a:extLst>
          </p:cNvPr>
          <p:cNvSpPr/>
          <p:nvPr/>
        </p:nvSpPr>
        <p:spPr>
          <a:xfrm>
            <a:off x="737265" y="1447829"/>
            <a:ext cx="3454124" cy="4807213"/>
          </a:xfrm>
          <a:prstGeom prst="roundRect">
            <a:avLst>
              <a:gd name="adj" fmla="val 2037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524DBC-6206-0BC0-5C77-73F969C03622}"/>
              </a:ext>
            </a:extLst>
          </p:cNvPr>
          <p:cNvSpPr/>
          <p:nvPr/>
        </p:nvSpPr>
        <p:spPr>
          <a:xfrm>
            <a:off x="4334600" y="1447829"/>
            <a:ext cx="3454124" cy="4807213"/>
          </a:xfrm>
          <a:prstGeom prst="roundRect">
            <a:avLst>
              <a:gd name="adj" fmla="val 2037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5890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uiExpand="1" build="p"/>
      <p:bldP spid="14" grpId="0" uiExpand="1" build="p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E738FB-BFE2-4609-9175-C5F6FF0E6F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2541" y="1447829"/>
            <a:ext cx="3501360" cy="3962371"/>
          </a:xfrm>
        </p:spPr>
        <p:txBody>
          <a:bodyPr vert="horz" lIns="0" tIns="0" rIns="182880" bIns="45720" rtlCol="0" anchor="t">
            <a:normAutofit fontScale="92500" lnSpcReduction="20000"/>
          </a:bodyPr>
          <a:lstStyle/>
          <a:p>
            <a:r>
              <a:rPr lang="en-US" sz="2200" b="1" dirty="0">
                <a:solidFill>
                  <a:srgbClr val="62A26D"/>
                </a:solidFill>
              </a:rPr>
              <a:t>Column/bar Chart</a:t>
            </a:r>
          </a:p>
          <a:p>
            <a:r>
              <a:rPr lang="en-US" sz="1800" b="1" u="sng" dirty="0"/>
              <a:t>Best for</a:t>
            </a:r>
            <a:r>
              <a:rPr lang="en-US" sz="1800" dirty="0"/>
              <a:t>: Comparing values across categories.</a:t>
            </a:r>
          </a:p>
          <a:p>
            <a:r>
              <a:rPr lang="en-US" sz="1800" b="1" u="sng" dirty="0"/>
              <a:t>Dos and Don’ts: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Start the numerical axis at zero! Our eyes are sensitive to height.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Don’t use for more than 5-7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Roboto"/>
                <a:cs typeface="Roboto"/>
              </a:rPr>
              <a:t>If you represent time, always put it on the x-axis. Progress from left to right.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24C353D-DF9D-4821-902D-AD87366D89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8153" y="1447829"/>
            <a:ext cx="3572459" cy="441957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Pie Chart</a:t>
            </a:r>
          </a:p>
          <a:p>
            <a:r>
              <a:rPr lang="en-US" sz="2000" b="1" u="sng" dirty="0"/>
              <a:t>Best for</a:t>
            </a:r>
            <a:r>
              <a:rPr lang="en-US" sz="2000" b="1" dirty="0"/>
              <a:t>: </a:t>
            </a:r>
            <a:r>
              <a:rPr lang="en-US" sz="2000" dirty="0"/>
              <a:t>Showing proportional relationship of parts of a whole.</a:t>
            </a:r>
          </a:p>
          <a:p>
            <a:r>
              <a:rPr lang="en-US" sz="2000" b="1" u="sng" dirty="0"/>
              <a:t>Dos and Don’ts: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the sum of the segments is 100 percent.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Don’t use for more than 5 categories, ideally, only two categories E.g., men compared to women; market share and compared to whole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Don’t use a pie chart if category values are very similar or completely unrelated.</a:t>
            </a:r>
          </a:p>
          <a:p>
            <a:endParaRPr lang="en-US" sz="2000" dirty="0"/>
          </a:p>
          <a:p>
            <a:endParaRPr lang="en-US" sz="2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8C0012B-6592-4744-A43F-D7A87CD6FB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4864" y="1447828"/>
            <a:ext cx="3501360" cy="4114772"/>
          </a:xfrm>
        </p:spPr>
        <p:txBody>
          <a:bodyPr vert="horz" lIns="0" tIns="0" rIns="182880" bIns="45720" rtlCol="0" anchor="t">
            <a:normAutofit fontScale="77500" lnSpcReduction="2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Line Chart</a:t>
            </a:r>
          </a:p>
          <a:p>
            <a:r>
              <a:rPr lang="en-US" sz="2200" b="1" u="sng" dirty="0"/>
              <a:t>Best for</a:t>
            </a:r>
            <a:r>
              <a:rPr lang="en-US" sz="2200" dirty="0"/>
              <a:t>: Showing trends over time.</a:t>
            </a:r>
          </a:p>
          <a:p>
            <a:r>
              <a:rPr lang="en-US" sz="2200" b="1" u="sng" dirty="0"/>
              <a:t>Dos and Don’ts: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Typically, start the axis at zero.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Don’t skip values for consistent data intervals that present trend information. E.g., don’t skip days with zero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Roboto"/>
                <a:cs typeface="Roboto"/>
              </a:rPr>
              <a:t>Once again, time goes on the x-axis and should progress from left to right.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DEF13-388E-4D98-8635-09B31815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 types</a:t>
            </a:r>
          </a:p>
        </p:txBody>
      </p:sp>
    </p:spTree>
    <p:extLst>
      <p:ext uri="{BB962C8B-B14F-4D97-AF65-F5344CB8AC3E}">
        <p14:creationId xmlns:p14="http://schemas.microsoft.com/office/powerpoint/2010/main" val="133369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2CC4-4BC4-488E-8D2A-C6DDC4B1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(Mis) Interpreting Charts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79310FF-0E94-4AD3-BF94-FBBA36AC1C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10026"/>
          <a:stretch>
            <a:fillRect/>
          </a:stretch>
        </p:blipFill>
        <p:spPr>
          <a:xfrm>
            <a:off x="7924800" y="2667000"/>
            <a:ext cx="4356833" cy="4356833"/>
          </a:xfrm>
        </p:spPr>
      </p:pic>
    </p:spTree>
    <p:extLst>
      <p:ext uri="{BB962C8B-B14F-4D97-AF65-F5344CB8AC3E}">
        <p14:creationId xmlns:p14="http://schemas.microsoft.com/office/powerpoint/2010/main" val="21484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BF8A-C3F0-4C36-B2E6-F5C3C35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Misleading charts: </a:t>
            </a:r>
            <a:r>
              <a:rPr lang="en-US" dirty="0"/>
              <a:t>Omitting the Baseline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EEFB1-DDDF-BA3B-9311-17697150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76400"/>
            <a:ext cx="8065685" cy="425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54E22-4D03-9109-E0CA-D39BA8E6E05A}"/>
              </a:ext>
            </a:extLst>
          </p:cNvPr>
          <p:cNvSpPr txBox="1"/>
          <p:nvPr/>
        </p:nvSpPr>
        <p:spPr>
          <a:xfrm>
            <a:off x="446450" y="1912969"/>
            <a:ext cx="3363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Starting with a vertical axis at 50 stretches the trend making the difference among the groups seem massive.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are only looking at an 8% difference!</a:t>
            </a:r>
          </a:p>
        </p:txBody>
      </p:sp>
    </p:spTree>
    <p:extLst>
      <p:ext uri="{BB962C8B-B14F-4D97-AF65-F5344CB8AC3E}">
        <p14:creationId xmlns:p14="http://schemas.microsoft.com/office/powerpoint/2010/main" val="2318706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BBEA-C5B0-E564-681C-B9F9D28A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1D8C-7F25-8824-CE9C-2B9760E8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Misleading charts: </a:t>
            </a:r>
            <a:r>
              <a:rPr lang="en-US" dirty="0"/>
              <a:t>Manipulating the y-axis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23C5-188C-92D9-6A29-B2CAE50D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57250" y="1676400"/>
            <a:ext cx="7571184" cy="425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7C155-ACDF-4348-9F15-1D3A02FDE224}"/>
              </a:ext>
            </a:extLst>
          </p:cNvPr>
          <p:cNvSpPr txBox="1"/>
          <p:nvPr/>
        </p:nvSpPr>
        <p:spPr>
          <a:xfrm>
            <a:off x="457200" y="1414593"/>
            <a:ext cx="35159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time, the trick is not removing the baseline but using the scale to make the performance look steeper.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 we could exaggerate a spike if or flatten it, depending on what we were trying to “sell”.</a:t>
            </a:r>
          </a:p>
        </p:txBody>
      </p:sp>
    </p:spTree>
    <p:extLst>
      <p:ext uri="{BB962C8B-B14F-4D97-AF65-F5344CB8AC3E}">
        <p14:creationId xmlns:p14="http://schemas.microsoft.com/office/powerpoint/2010/main" val="374996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5C6A-92F7-C2DF-2130-C9CA83F4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F6DC-5A09-AB05-801D-6A6CF32C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Misleading charts: </a:t>
            </a:r>
            <a:r>
              <a:rPr lang="en-US" dirty="0"/>
              <a:t>Cherry-picking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B28BA-1706-09F3-EF3A-F992359A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57250" y="1676400"/>
            <a:ext cx="7571184" cy="425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F58E9-6873-ACAA-CB3A-E72D956E8550}"/>
              </a:ext>
            </a:extLst>
          </p:cNvPr>
          <p:cNvSpPr txBox="1"/>
          <p:nvPr/>
        </p:nvSpPr>
        <p:spPr>
          <a:xfrm>
            <a:off x="457200" y="1905000"/>
            <a:ext cx="3515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carefully selected data points: strong upward 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quite resemble the average shown by our linear regression (blue) trendline, does it?</a:t>
            </a:r>
          </a:p>
        </p:txBody>
      </p:sp>
    </p:spTree>
    <p:extLst>
      <p:ext uri="{BB962C8B-B14F-4D97-AF65-F5344CB8AC3E}">
        <p14:creationId xmlns:p14="http://schemas.microsoft.com/office/powerpoint/2010/main" val="67782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8F3DA-6594-75F3-F5B0-8B5C6F2D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B791-2C33-391B-F741-F2ACD441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Misleading charts: </a:t>
            </a:r>
            <a:r>
              <a:rPr lang="en-US" dirty="0"/>
              <a:t>Wrong chart type!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510C1-B64F-BD02-6902-D32C60DE4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57250" y="1676400"/>
            <a:ext cx="7571184" cy="425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162FD-0F11-61EA-E3BE-B5D86256FDD3}"/>
              </a:ext>
            </a:extLst>
          </p:cNvPr>
          <p:cNvSpPr txBox="1"/>
          <p:nvPr/>
        </p:nvSpPr>
        <p:spPr>
          <a:xfrm>
            <a:off x="457200" y="1905000"/>
            <a:ext cx="3515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August does account for most traffic, but you wouldn’t know it by looking at the pie chart on the left.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trend over time should be represented with a line chart!</a:t>
            </a:r>
          </a:p>
        </p:txBody>
      </p:sp>
    </p:spTree>
    <p:extLst>
      <p:ext uri="{BB962C8B-B14F-4D97-AF65-F5344CB8AC3E}">
        <p14:creationId xmlns:p14="http://schemas.microsoft.com/office/powerpoint/2010/main" val="14958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2FABE-A575-02CD-BF4C-202EE348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98C3-C921-C9DC-76FE-717F3C95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Misleading charts: </a:t>
            </a:r>
            <a:r>
              <a:rPr lang="en-US" dirty="0"/>
              <a:t>Wrong chart type!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4B41D-449B-4960-C876-F20FC0CF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57250" y="1676400"/>
            <a:ext cx="7571184" cy="425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C70AF-39C7-4A6F-CDF5-12386FF28FEE}"/>
              </a:ext>
            </a:extLst>
          </p:cNvPr>
          <p:cNvSpPr txBox="1"/>
          <p:nvPr/>
        </p:nvSpPr>
        <p:spPr>
          <a:xfrm>
            <a:off x="457200" y="1358971"/>
            <a:ext cx="3962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Convention:</a:t>
            </a:r>
          </a:p>
          <a:p>
            <a:pPr marL="636587" lvl="1" indent="-342900">
              <a:buFont typeface="System Font Regular"/>
              <a:buChar char="⌞"/>
            </a:pPr>
            <a:r>
              <a:rPr lang="en-US" sz="2400" dirty="0"/>
              <a:t>lower value = greater density</a:t>
            </a:r>
          </a:p>
          <a:p>
            <a:pPr marL="636587" lvl="1" indent="-342900">
              <a:buFont typeface="System Font Regular"/>
              <a:buChar char="⌞"/>
            </a:pPr>
            <a:r>
              <a:rPr lang="en-US" sz="2400" dirty="0"/>
              <a:t>higher value = lesser density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Can’t help but perceive the rural areas as most dense, urban areas as least.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love when you’re creative, just not with your charts 😉</a:t>
            </a:r>
          </a:p>
        </p:txBody>
      </p:sp>
    </p:spTree>
    <p:extLst>
      <p:ext uri="{BB962C8B-B14F-4D97-AF65-F5344CB8AC3E}">
        <p14:creationId xmlns:p14="http://schemas.microsoft.com/office/powerpoint/2010/main" val="14929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B6BCE-644D-90D7-DBAD-AA1A6467F4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b="1" u="sng" dirty="0"/>
              <a:t>Key concerns: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Understanding data sources and data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Understanding the context in which data is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Accurately interpreting trends and behaviors and making informed inferences.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F970-BCC8-5BB5-694A-0BD3C5D6CF7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200" b="1" u="sng" dirty="0"/>
              <a:t>Data literacy</a:t>
            </a:r>
            <a:r>
              <a:rPr lang="en-US" sz="2200" dirty="0"/>
              <a:t>:</a:t>
            </a:r>
          </a:p>
          <a:p>
            <a:r>
              <a:rPr lang="en-US" sz="2200" dirty="0"/>
              <a:t>The ability</a:t>
            </a:r>
            <a:r>
              <a:rPr lang="en-US" sz="2200" dirty="0">
                <a:solidFill>
                  <a:schemeClr val="tx1"/>
                </a:solidFill>
              </a:rPr>
              <a:t> to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understand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tx1"/>
                </a:solidFill>
              </a:rPr>
              <a:t>, and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communicate</a:t>
            </a:r>
            <a:r>
              <a:rPr lang="en-US" sz="2200" dirty="0">
                <a:solidFill>
                  <a:schemeClr val="tx1"/>
                </a:solidFill>
              </a:rPr>
              <a:t> data.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chemeClr val="tx1"/>
                </a:solidFill>
              </a:rPr>
              <a:t>Enables </a:t>
            </a:r>
            <a:r>
              <a:rPr lang="en-US" sz="2200" b="1" dirty="0">
                <a:solidFill>
                  <a:srgbClr val="517A66"/>
                </a:solidFill>
              </a:rPr>
              <a:t>informed decision-making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based on data analysis</a:t>
            </a:r>
            <a:r>
              <a:rPr lang="en-US" sz="2200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2D4F00-854D-29EF-6E4E-696CFC50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literacy?</a:t>
            </a:r>
          </a:p>
        </p:txBody>
      </p:sp>
    </p:spTree>
    <p:extLst>
      <p:ext uri="{BB962C8B-B14F-4D97-AF65-F5344CB8AC3E}">
        <p14:creationId xmlns:p14="http://schemas.microsoft.com/office/powerpoint/2010/main" val="1337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685800" ty="-1225550" sx="75000" sy="75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FDE9-A511-2EA4-1681-39BBCCC2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54185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E76FE-909C-4902-82D7-D0969EEE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The big picture: </a:t>
            </a:r>
            <a:r>
              <a:rPr lang="en-US" dirty="0"/>
              <a:t>Why we care about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D4762-A2F2-4309-B8DF-158C7ED20EA6}"/>
              </a:ext>
            </a:extLst>
          </p:cNvPr>
          <p:cNvSpPr/>
          <p:nvPr/>
        </p:nvSpPr>
        <p:spPr>
          <a:xfrm>
            <a:off x="4711897" y="3631481"/>
            <a:ext cx="5712069" cy="147732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sits on top of the data foundation and is attained by providing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to data. Information is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gathered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via an </a:t>
            </a: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analytics platform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or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deciphered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by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analytics team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which begins to give the data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meaning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purpose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EE278-359D-4B14-ABFF-57BC49B055B0}"/>
              </a:ext>
            </a:extLst>
          </p:cNvPr>
          <p:cNvSpPr/>
          <p:nvPr/>
        </p:nvSpPr>
        <p:spPr>
          <a:xfrm>
            <a:off x="5410200" y="5218403"/>
            <a:ext cx="5187176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2A26D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1. Data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the raw figures, numbers, or text that serve as the starting point of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62A26D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71268-95A1-4A69-91AE-54A75C6CD876}"/>
              </a:ext>
            </a:extLst>
          </p:cNvPr>
          <p:cNvSpPr/>
          <p:nvPr/>
        </p:nvSpPr>
        <p:spPr>
          <a:xfrm>
            <a:off x="3972199" y="2598557"/>
            <a:ext cx="6076405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 Knowledge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represents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synthesis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multiple sources of information over time. Knowledge often comes in the form of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frameworks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theories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244EA-58E8-4D32-A59D-C00D784C74FF}"/>
              </a:ext>
            </a:extLst>
          </p:cNvPr>
          <p:cNvSpPr/>
          <p:nvPr/>
        </p:nvSpPr>
        <p:spPr>
          <a:xfrm>
            <a:off x="3429000" y="1555729"/>
            <a:ext cx="5187176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isdom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is, ultimately, a state of awareness. It’s a set of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by which a person, or organization, will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5B2D8-70A9-43D4-B71F-7F55F015F44F}"/>
              </a:ext>
            </a:extLst>
          </p:cNvPr>
          <p:cNvSpPr txBox="1"/>
          <p:nvPr/>
        </p:nvSpPr>
        <p:spPr>
          <a:xfrm>
            <a:off x="5339576" y="5993378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Kalé Nitin and Nancy Jones (2020). </a:t>
            </a:r>
            <a:r>
              <a:rPr lang="en-US" sz="1400" i="1" dirty="0"/>
              <a:t>Practical Analytics </a:t>
            </a:r>
            <a:r>
              <a:rPr lang="en-US" sz="1400" dirty="0"/>
              <a:t>(2nd ed.).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DE4BA-C383-497F-9EE2-0627A14879AA}"/>
              </a:ext>
            </a:extLst>
          </p:cNvPr>
          <p:cNvSpPr txBox="1"/>
          <p:nvPr/>
        </p:nvSpPr>
        <p:spPr>
          <a:xfrm>
            <a:off x="1594624" y="5993378"/>
            <a:ext cx="282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Above: The DIKW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3BAF6E-FD14-4252-A84C-83438952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29654"/>
            <a:ext cx="48768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E76FE-909C-4902-82D7-D0969EEE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The big picture: </a:t>
            </a:r>
            <a:r>
              <a:rPr lang="en-US" dirty="0"/>
              <a:t>A process of synthesis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5B2D8-70A9-43D4-B71F-7F55F015F44F}"/>
              </a:ext>
            </a:extLst>
          </p:cNvPr>
          <p:cNvSpPr txBox="1"/>
          <p:nvPr/>
        </p:nvSpPr>
        <p:spPr>
          <a:xfrm>
            <a:off x="2734806" y="5985044"/>
            <a:ext cx="450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Kalé Nitin and Nancy Jones (2020). </a:t>
            </a:r>
            <a:r>
              <a:rPr lang="en-US" sz="1200" i="1" dirty="0"/>
              <a:t>Practical Analytics </a:t>
            </a:r>
            <a:r>
              <a:rPr lang="en-US" sz="1200" dirty="0"/>
              <a:t>(2nd ed.).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A3771-0195-4C81-8A77-A9459C1F0568}"/>
              </a:ext>
            </a:extLst>
          </p:cNvPr>
          <p:cNvSpPr/>
          <p:nvPr/>
        </p:nvSpPr>
        <p:spPr>
          <a:xfrm rot="10800000" flipH="1" flipV="1">
            <a:off x="4725805" y="1432789"/>
            <a:ext cx="2700199" cy="107721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2A26D"/>
                </a:solidFill>
                <a:effectLst/>
                <a:uLnTx/>
                <a:uFillTx/>
                <a:latin typeface="+mj-lt"/>
              </a:rPr>
              <a:t>1. Data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 the raw figures, numbers, or text that serve as the starting point of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2A26D"/>
                </a:solidFill>
                <a:effectLst/>
                <a:uLnTx/>
                <a:uFillTx/>
                <a:latin typeface="+mj-lt"/>
              </a:rPr>
              <a:t>analysis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4A609-8D63-4C3D-97E8-B67CE59B0CC1}"/>
              </a:ext>
            </a:extLst>
          </p:cNvPr>
          <p:cNvSpPr/>
          <p:nvPr/>
        </p:nvSpPr>
        <p:spPr>
          <a:xfrm rot="10800000" flipH="1" flipV="1">
            <a:off x="4111305" y="2645171"/>
            <a:ext cx="2700199" cy="107721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 Information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sits on top of the data foundation and is attained by providing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to data.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F26CF7-7A56-410B-96E8-F8FCDFDE17FC}"/>
              </a:ext>
            </a:extLst>
          </p:cNvPr>
          <p:cNvSpPr/>
          <p:nvPr/>
        </p:nvSpPr>
        <p:spPr>
          <a:xfrm rot="10800000" flipH="1" flipV="1">
            <a:off x="3511506" y="3840606"/>
            <a:ext cx="2504800" cy="107721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 Knowledge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represents the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synthesis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multiple sources of information over time.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2459D-1618-4687-A0AF-8CFAA8B3858C}"/>
              </a:ext>
            </a:extLst>
          </p:cNvPr>
          <p:cNvSpPr/>
          <p:nvPr/>
        </p:nvSpPr>
        <p:spPr>
          <a:xfrm rot="10800000" flipH="1" flipV="1">
            <a:off x="2858906" y="5052988"/>
            <a:ext cx="2504800" cy="83099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4.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isdom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j-lt"/>
              </a:rPr>
              <a:t>is, ultimately, a state of awareness. It’s a set of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principles</a:t>
            </a: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j-lt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6BC327-ABA7-483F-88AF-DDC7F8A6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438289"/>
            <a:ext cx="3886200" cy="276697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AC70E-18AC-42D5-B8AA-1C1DD63D87F1}"/>
              </a:ext>
            </a:extLst>
          </p:cNvPr>
          <p:cNvCxnSpPr>
            <a:cxnSpLocks/>
          </p:cNvCxnSpPr>
          <p:nvPr/>
        </p:nvCxnSpPr>
        <p:spPr>
          <a:xfrm>
            <a:off x="7543800" y="1416663"/>
            <a:ext cx="0" cy="4845380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C8C9C6-4CDF-4414-866D-AD487EDC5870}"/>
              </a:ext>
            </a:extLst>
          </p:cNvPr>
          <p:cNvSpPr txBox="1"/>
          <p:nvPr/>
        </p:nvSpPr>
        <p:spPr>
          <a:xfrm>
            <a:off x="7848601" y="4093550"/>
            <a:ext cx="388619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Above: A sales funnel, sometimes divided into more stages.</a:t>
            </a:r>
          </a:p>
          <a:p>
            <a:r>
              <a:rPr lang="en-US" sz="1600" dirty="0"/>
              <a:t>Similar to how the volume of people diminishes at each stage in sales toward a customer’s action, each level in DIKW is a further abstraction from the original data.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EB953A-EB68-4FB4-B7DB-F983FEFFC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1" y="1432788"/>
            <a:ext cx="4187815" cy="41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44938D-0908-4C87-95B4-C76962AB169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5" y="2819400"/>
            <a:ext cx="3149058" cy="311756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B6572-C340-459A-A92E-174ABF3EEB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8313" y="1409699"/>
            <a:ext cx="7453949" cy="4527267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When a customer comes to the store to buy eggs and milk, they're seeing the result of this entire DIKW process.</a:t>
            </a:r>
          </a:p>
          <a:p>
            <a:r>
              <a:rPr lang="en-US" sz="2800" dirty="0"/>
              <a:t>The store's ability to have the right products available at the right time is the culmination of:</a:t>
            </a:r>
            <a:endParaRPr lang="en-US" sz="28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data </a:t>
            </a:r>
            <a:r>
              <a:rPr lang="en-US" sz="2800" dirty="0">
                <a:solidFill>
                  <a:schemeClr val="tx1"/>
                </a:solidFill>
              </a:rPr>
              <a:t>collection,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tx1"/>
                </a:solidFill>
              </a:rPr>
              <a:t>processing</a:t>
            </a:r>
            <a:r>
              <a:rPr lang="en-US" sz="2800" dirty="0">
                <a:solidFill>
                  <a:schemeClr val="tx1"/>
                </a:solidFill>
              </a:rPr>
              <a:t> that data into useful</a:t>
            </a:r>
            <a:r>
              <a:rPr lang="en-US" sz="2800" b="1" dirty="0">
                <a:solidFill>
                  <a:schemeClr val="accent6"/>
                </a:solidFill>
              </a:rPr>
              <a:t> information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applying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knowledge </a:t>
            </a:r>
            <a:r>
              <a:rPr lang="en-US" sz="2800" dirty="0">
                <a:solidFill>
                  <a:schemeClr val="tx1"/>
                </a:solidFill>
              </a:rPr>
              <a:t>to </a:t>
            </a:r>
            <a:r>
              <a:rPr lang="en-US" sz="2800" u="sng" dirty="0">
                <a:solidFill>
                  <a:schemeClr val="tx1"/>
                </a:solidFill>
              </a:rPr>
              <a:t>predict</a:t>
            </a:r>
            <a:r>
              <a:rPr lang="en-US" sz="2800" dirty="0">
                <a:solidFill>
                  <a:schemeClr val="tx1"/>
                </a:solidFill>
              </a:rPr>
              <a:t> demand and manage stock, and…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using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wisdom </a:t>
            </a:r>
            <a:r>
              <a:rPr lang="en-US" sz="2800" dirty="0">
                <a:solidFill>
                  <a:schemeClr val="tx1"/>
                </a:solidFill>
              </a:rPr>
              <a:t>to make strategic decisions that satisfy customer needs while optimizing operations.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8EBBA3-CC22-475A-938F-5D113D2C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DIKW scenario: </a:t>
            </a:r>
            <a:r>
              <a:rPr lang="en-US" dirty="0"/>
              <a:t>Eggs and milk</a:t>
            </a:r>
          </a:p>
        </p:txBody>
      </p:sp>
    </p:spTree>
    <p:extLst>
      <p:ext uri="{BB962C8B-B14F-4D97-AF65-F5344CB8AC3E}">
        <p14:creationId xmlns:p14="http://schemas.microsoft.com/office/powerpoint/2010/main" val="29429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B0622-616A-4264-A8F5-BACDA01686F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7088006" cy="4256055"/>
          </a:xfrm>
        </p:spPr>
        <p:txBody>
          <a:bodyPr>
            <a:normAutofit fontScale="92500"/>
          </a:bodyPr>
          <a:lstStyle/>
          <a:p>
            <a:r>
              <a:rPr lang="en-US" sz="2400" b="1" u="sng" dirty="0"/>
              <a:t>Raw facts:</a:t>
            </a:r>
            <a:r>
              <a:rPr lang="en-US" sz="2400" b="1" dirty="0"/>
              <a:t> </a:t>
            </a:r>
            <a:r>
              <a:rPr lang="en-US" sz="2400" dirty="0"/>
              <a:t>The grocery store collects data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number of eggs and milk cartons sold each 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Dates and times of sales.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Inventory levels.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Delivery schedules.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Customer preferences (e.g., organic vs. conventional products).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External factors like weather reports that might impact shopping habits.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D575D-584A-421A-BD48-EA5CCB4C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DIKW scenario: </a:t>
            </a:r>
            <a:r>
              <a:rPr lang="en-US" dirty="0"/>
              <a:t>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1AFCAC-E3C5-4685-88A1-B3131269AC91}"/>
              </a:ext>
            </a:extLst>
          </p:cNvPr>
          <p:cNvSpPr/>
          <p:nvPr/>
        </p:nvSpPr>
        <p:spPr>
          <a:xfrm>
            <a:off x="8382000" y="2172942"/>
            <a:ext cx="2788126" cy="2788126"/>
          </a:xfrm>
          <a:prstGeom prst="ellipse">
            <a:avLst/>
          </a:prstGeom>
          <a:solidFill>
            <a:srgbClr val="77B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2ED37-D21E-46EA-BB0E-BD08D479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063" y="2567779"/>
            <a:ext cx="1524000" cy="199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7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B0622-616A-4264-A8F5-BACDA01686F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7088006" cy="4256056"/>
          </a:xfrm>
        </p:spPr>
        <p:txBody>
          <a:bodyPr vert="horz" lIns="182880" tIns="91440" rIns="182880" bIns="45720" rtlCol="0" anchor="t">
            <a:normAutofit fontScale="92500" lnSpcReduction="10000"/>
          </a:bodyPr>
          <a:lstStyle/>
          <a:p>
            <a:r>
              <a:rPr lang="en-US" sz="2400" b="1" u="sng" dirty="0">
                <a:ea typeface="Roboto"/>
                <a:cs typeface="Roboto"/>
              </a:rPr>
              <a:t>Processed data </a:t>
            </a:r>
            <a:r>
              <a:rPr lang="en-US" sz="2200" u="sng" dirty="0">
                <a:latin typeface="Wingdings"/>
                <a:ea typeface="Roboto"/>
                <a:cs typeface="Roboto"/>
                <a:sym typeface="Wingdings"/>
              </a:rPr>
              <a:t>à</a:t>
            </a:r>
            <a:r>
              <a:rPr lang="en-US" sz="2400" b="1" u="sng" dirty="0">
                <a:ea typeface="Roboto"/>
                <a:cs typeface="Roboto"/>
              </a:rPr>
              <a:t> information:</a:t>
            </a:r>
            <a:r>
              <a:rPr lang="en-US" sz="2400" b="1" dirty="0">
                <a:ea typeface="Roboto"/>
                <a:cs typeface="Roboto"/>
              </a:rPr>
              <a:t> </a:t>
            </a:r>
            <a:r>
              <a:rPr lang="en-US" sz="2400" dirty="0">
                <a:ea typeface="Roboto"/>
                <a:cs typeface="Roboto"/>
              </a:rPr>
              <a:t>The store processes the raw data to generate: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Sales </a:t>
            </a:r>
            <a:r>
              <a:rPr lang="en-US" altLang="en-US" sz="2200" b="1" dirty="0">
                <a:solidFill>
                  <a:schemeClr val="tx1"/>
                </a:solidFill>
                <a:latin typeface="+mj-lt"/>
              </a:rPr>
              <a:t>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eports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Summarizing the daily, weekly, or monthly sales of eggs and milk.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Inventory </a:t>
            </a:r>
            <a:r>
              <a:rPr lang="en-US" altLang="en-US" sz="2200" b="1" dirty="0">
                <a:solidFill>
                  <a:schemeClr val="tx1"/>
                </a:solidFill>
                <a:latin typeface="+mj-lt"/>
              </a:rPr>
              <a:t>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tatus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Current stock levels and the rate at which they are depleting.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Customer trends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Identifying patterns, such as a higher demand for eggs on weekends or an increased purchase of milk during colder months.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Supplier performance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Tracking the delivery times and quality of shipments from suppliers. </a:t>
            </a:r>
          </a:p>
          <a:p>
            <a:endParaRPr lang="en-US" sz="2400" dirty="0"/>
          </a:p>
          <a:p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D575D-584A-421A-BD48-EA5CCB4C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DIKW scenario: </a:t>
            </a:r>
            <a:r>
              <a:rPr lang="en-US" dirty="0"/>
              <a:t>Information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1AFCAC-E3C5-4685-88A1-B3131269AC91}"/>
              </a:ext>
            </a:extLst>
          </p:cNvPr>
          <p:cNvSpPr/>
          <p:nvPr/>
        </p:nvSpPr>
        <p:spPr>
          <a:xfrm>
            <a:off x="8382000" y="2172942"/>
            <a:ext cx="2788126" cy="2788126"/>
          </a:xfrm>
          <a:prstGeom prst="ellipse">
            <a:avLst/>
          </a:prstGeom>
          <a:solidFill>
            <a:srgbClr val="3B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20C9B-BE5D-47AC-9E4E-4501407D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999" y="2859773"/>
            <a:ext cx="2256127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B0622-616A-4264-A8F5-BACDA01686F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7088006" cy="425605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Understanding and insights:</a:t>
            </a:r>
            <a:r>
              <a:rPr lang="en-US" sz="2400" b="1" dirty="0"/>
              <a:t> </a:t>
            </a:r>
            <a:r>
              <a:rPr lang="en-US" sz="2400" dirty="0"/>
              <a:t>The store applies knowledge by: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Forecasting demand</a:t>
            </a:r>
            <a:r>
              <a:rPr lang="en-US" altLang="en-US" sz="2200" dirty="0">
                <a:solidFill>
                  <a:schemeClr val="tx1"/>
                </a:solidFill>
              </a:rPr>
              <a:t>: Using historical sales data to predict future needs, ensuring that enough eggs and milk are stocked without overstocking.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Stock management</a:t>
            </a:r>
            <a:r>
              <a:rPr lang="en-US" altLang="en-US" sz="2200" dirty="0">
                <a:solidFill>
                  <a:schemeClr val="tx1"/>
                </a:solidFill>
              </a:rPr>
              <a:t>: Knowing when to reorder products based on the rate of sale and lead time from suppliers.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Customer behavior</a:t>
            </a:r>
            <a:r>
              <a:rPr lang="en-US" altLang="en-US" sz="2200" dirty="0">
                <a:solidFill>
                  <a:schemeClr val="tx1"/>
                </a:solidFill>
              </a:rPr>
              <a:t>: </a:t>
            </a:r>
            <a:r>
              <a:rPr lang="en-US" altLang="en-US" sz="2200" dirty="0"/>
              <a:t>Understanding that promotions or seasonal events (like baking during holidays) might increase demand for eggs and milk. </a:t>
            </a:r>
          </a:p>
          <a:p>
            <a:endParaRPr lang="en-US" sz="2400" dirty="0"/>
          </a:p>
          <a:p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D575D-584A-421A-BD48-EA5CCB4C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DIKW scenario: </a:t>
            </a:r>
            <a:r>
              <a:rPr lang="en-US" dirty="0"/>
              <a:t>Knowledge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1AFCAC-E3C5-4685-88A1-B3131269AC91}"/>
              </a:ext>
            </a:extLst>
          </p:cNvPr>
          <p:cNvSpPr/>
          <p:nvPr/>
        </p:nvSpPr>
        <p:spPr>
          <a:xfrm>
            <a:off x="8382000" y="2172942"/>
            <a:ext cx="2788126" cy="2788126"/>
          </a:xfrm>
          <a:prstGeom prst="ellipse">
            <a:avLst/>
          </a:prstGeom>
          <a:solidFill>
            <a:srgbClr val="5C8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2770A8-CCC7-490F-A9D4-D89424F4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17" y="2665863"/>
            <a:ext cx="2276691" cy="15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826A-754A-6288-53F8-A012027F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8BDC0-0712-6076-4D92-2412255178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Customer 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 promotions + customer loyalty = </a:t>
            </a:r>
            <a:r>
              <a:rPr lang="en-US" sz="2800" dirty="0"/>
              <a:t>💰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AE2D28-1AA5-0ABD-75F3-BA2EE47112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Market Basket Analysis</a:t>
            </a:r>
            <a:endParaRPr lang="en-US" b="1" dirty="0">
              <a:solidFill>
                <a:schemeClr val="accent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Optimized store layout + targeted promotions = </a:t>
            </a:r>
            <a:r>
              <a:rPr lang="en-US" sz="2800" dirty="0"/>
              <a:t>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322B9-076B-92C7-6A6A-DC7F05C4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26" y="304802"/>
            <a:ext cx="11282774" cy="630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Examples: </a:t>
            </a:r>
            <a:r>
              <a:rPr lang="en-US" dirty="0"/>
              <a:t>Understanding Customer Behavior Matters!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F381F84-1EA8-3C4F-2DBD-40D404E0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6" y="3119049"/>
            <a:ext cx="5075621" cy="2459816"/>
          </a:xfrm>
          <a:prstGeom prst="roundRect">
            <a:avLst>
              <a:gd name="adj" fmla="val 8112"/>
            </a:avLst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8D76A88D-26A8-1D4F-1E75-D5273E55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95" y="3119049"/>
            <a:ext cx="5088940" cy="2454665"/>
          </a:xfrm>
          <a:prstGeom prst="roundRect">
            <a:avLst>
              <a:gd name="adj" fmla="val 8112"/>
            </a:avLst>
          </a:prstGeom>
        </p:spPr>
      </p:pic>
    </p:spTree>
    <p:extLst>
      <p:ext uri="{BB962C8B-B14F-4D97-AF65-F5344CB8AC3E}">
        <p14:creationId xmlns:p14="http://schemas.microsoft.com/office/powerpoint/2010/main" val="179981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B0622-616A-4264-A8F5-BACDA01686F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7088006" cy="4724372"/>
          </a:xfrm>
        </p:spPr>
        <p:txBody>
          <a:bodyPr>
            <a:normAutofit fontScale="92500"/>
          </a:bodyPr>
          <a:lstStyle/>
          <a:p>
            <a:r>
              <a:rPr lang="en-US" sz="2400" b="1" u="sng" dirty="0"/>
              <a:t>Decision-making and strategy:</a:t>
            </a:r>
            <a:r>
              <a:rPr lang="en-US" sz="2400" b="1" dirty="0"/>
              <a:t> </a:t>
            </a:r>
            <a:r>
              <a:rPr lang="en-US" sz="2400" dirty="0"/>
              <a:t>The store uses wisdom to make informed decisions, such as: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Optimizing inventory</a:t>
            </a:r>
            <a:r>
              <a:rPr lang="en-US" altLang="en-US" sz="2200" dirty="0">
                <a:solidFill>
                  <a:schemeClr val="tx1"/>
                </a:solidFill>
              </a:rPr>
              <a:t>: Deciding to stock more of certain types of milk (e.g., lactose-free) if customer preferences shift, or adjusting order quantities based on upcoming holidays.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Supplier relationships</a:t>
            </a:r>
            <a:r>
              <a:rPr lang="en-US" altLang="en-US" sz="2200" dirty="0">
                <a:solidFill>
                  <a:schemeClr val="tx1"/>
                </a:solidFill>
              </a:rPr>
              <a:t>: Choosing to partner with suppliers who provide the best balance of cost, quality, and reliability to meet customer demands efficiently.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</a:rPr>
              <a:t>Sustainability practices</a:t>
            </a:r>
            <a:r>
              <a:rPr lang="en-US" altLang="en-US" sz="2200" dirty="0">
                <a:solidFill>
                  <a:schemeClr val="tx1"/>
                </a:solidFill>
              </a:rPr>
              <a:t>: </a:t>
            </a:r>
            <a:r>
              <a:rPr lang="en-US" sz="2200" dirty="0"/>
              <a:t>Implementing strategies to reduce waste, like using data to track expiration dates and optimize the supply chain, minimizing spoilage.</a:t>
            </a:r>
            <a:endParaRPr lang="en-US" alt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D575D-584A-421A-BD48-EA5CCB4C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DIKW scenario: </a:t>
            </a:r>
            <a:r>
              <a:rPr lang="en-US" dirty="0"/>
              <a:t>Wisdom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1AFCAC-E3C5-4685-88A1-B3131269AC91}"/>
              </a:ext>
            </a:extLst>
          </p:cNvPr>
          <p:cNvSpPr/>
          <p:nvPr/>
        </p:nvSpPr>
        <p:spPr>
          <a:xfrm>
            <a:off x="8382000" y="2172942"/>
            <a:ext cx="2788126" cy="2788126"/>
          </a:xfrm>
          <a:prstGeom prst="ellipse">
            <a:avLst/>
          </a:prstGeom>
          <a:solidFill>
            <a:srgbClr val="21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93556-6EB4-4208-8B56-34049772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743200"/>
            <a:ext cx="1582624" cy="1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1797050" ty="-194310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FDE9-A511-2EA4-1681-39BBCCC2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The Data Life Cycle and Corporate Data Usage</a:t>
            </a:r>
          </a:p>
        </p:txBody>
      </p:sp>
    </p:spTree>
    <p:extLst>
      <p:ext uri="{BB962C8B-B14F-4D97-AF65-F5344CB8AC3E}">
        <p14:creationId xmlns:p14="http://schemas.microsoft.com/office/powerpoint/2010/main" val="42069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lion holding a cub&#10;&#10;Description automatically generated">
            <a:extLst>
              <a:ext uri="{FF2B5EF4-FFF2-40B4-BE49-F238E27FC236}">
                <a16:creationId xmlns:a16="http://schemas.microsoft.com/office/drawing/2014/main" id="{E3B906BE-4F3A-E5F6-9882-D816E279CE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33766" y="1083832"/>
            <a:ext cx="3514262" cy="468806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4829A9-533C-2383-2CB1-68BE2DB0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Lion moms sometimes eat their cubs when prey is scarce</a:t>
            </a:r>
          </a:p>
        </p:txBody>
      </p:sp>
    </p:spTree>
    <p:extLst>
      <p:ext uri="{BB962C8B-B14F-4D97-AF65-F5344CB8AC3E}">
        <p14:creationId xmlns:p14="http://schemas.microsoft.com/office/powerpoint/2010/main" val="3611466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62C5F-DC25-491F-9ADC-C4DC311312E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55632" y="1547159"/>
            <a:ext cx="3763682" cy="376368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F970-BCC8-5BB5-694A-0BD3C5D6CF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906" y="1447828"/>
            <a:ext cx="5853748" cy="4256056"/>
          </a:xfrm>
        </p:spPr>
        <p:txBody>
          <a:bodyPr>
            <a:normAutofit/>
          </a:bodyPr>
          <a:lstStyle/>
          <a:p>
            <a:r>
              <a:rPr lang="en-US" sz="2200" b="1" u="sng" dirty="0"/>
              <a:t>Data Life Cycle (DLC)</a:t>
            </a:r>
            <a:r>
              <a:rPr lang="en-US" sz="2200" b="1" dirty="0"/>
              <a:t>: </a:t>
            </a:r>
            <a:r>
              <a:rPr lang="en-US" sz="2200" dirty="0"/>
              <a:t>The stages that data goes through from its initial creation or collection to its eventual disposal.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It’s a systematic process that ensures data is properly managed, used, and protected throughout its life.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Understanding the DLC is crucial for organizations to harness data effectively and comply with regulations.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2D4F00-854D-29EF-6E4E-696CFC50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 Life Cycle?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C2FCB-E40C-41F0-8288-D6147A48DBFA}"/>
              </a:ext>
            </a:extLst>
          </p:cNvPr>
          <p:cNvSpPr txBox="1"/>
          <p:nvPr/>
        </p:nvSpPr>
        <p:spPr>
          <a:xfrm>
            <a:off x="6955632" y="5441950"/>
            <a:ext cx="3849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3" tooltip="https://roaringelephant.org/2019/01/15/episode-123-infrastructure-and-data-lifecycle-part-2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0217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CDA3FCB-2EF0-475A-816E-C7F7A685933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68139118"/>
              </p:ext>
            </p:extLst>
          </p:nvPr>
        </p:nvGraphicFramePr>
        <p:xfrm>
          <a:off x="1371600" y="1371600"/>
          <a:ext cx="7315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BE26AD3-EDEF-49C8-A870-FB5FFE09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Data Life Cycle</a:t>
            </a:r>
          </a:p>
        </p:txBody>
      </p:sp>
    </p:spTree>
    <p:extLst>
      <p:ext uri="{BB962C8B-B14F-4D97-AF65-F5344CB8AC3E}">
        <p14:creationId xmlns:p14="http://schemas.microsoft.com/office/powerpoint/2010/main" val="867266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E26AD3-EDEF-49C8-A870-FB5FFE09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Data Life Cycle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DAD34E-AD40-43D8-BF77-FA46F3BFDD83}"/>
              </a:ext>
            </a:extLst>
          </p:cNvPr>
          <p:cNvGrpSpPr/>
          <p:nvPr/>
        </p:nvGrpSpPr>
        <p:grpSpPr>
          <a:xfrm>
            <a:off x="8968199" y="1295400"/>
            <a:ext cx="2590800" cy="2784634"/>
            <a:chOff x="8915400" y="1371600"/>
            <a:chExt cx="2590800" cy="27846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A6030E-570C-4F19-BD53-297ED37FF192}"/>
                </a:ext>
              </a:extLst>
            </p:cNvPr>
            <p:cNvSpPr txBox="1"/>
            <p:nvPr/>
          </p:nvSpPr>
          <p:spPr>
            <a:xfrm>
              <a:off x="8915400" y="1447800"/>
              <a:ext cx="2590800" cy="2708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      How do you think the DIKW model aligns with these stages?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Where is information, knowledge, and wisdom created in this life cycle?</a:t>
              </a:r>
            </a:p>
          </p:txBody>
        </p:sp>
        <p:pic>
          <p:nvPicPr>
            <p:cNvPr id="4" name="Graphic 3" descr="Help with solid fill">
              <a:extLst>
                <a:ext uri="{FF2B5EF4-FFF2-40B4-BE49-F238E27FC236}">
                  <a16:creationId xmlns:a16="http://schemas.microsoft.com/office/drawing/2014/main" id="{7F6146E6-09CB-4908-9D3B-74BCCBF5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91600" y="1371600"/>
              <a:ext cx="457200" cy="457200"/>
            </a:xfrm>
            <a:prstGeom prst="rect">
              <a:avLst/>
            </a:prstGeom>
          </p:spPr>
        </p:pic>
      </p:grp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9DB82535-549E-4331-A761-AF02B17190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572205"/>
              </p:ext>
            </p:extLst>
          </p:nvPr>
        </p:nvGraphicFramePr>
        <p:xfrm>
          <a:off x="1371600" y="1371600"/>
          <a:ext cx="73152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9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212E78-599B-45C8-A1D2-D49FE7EB93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3" y="1447828"/>
            <a:ext cx="5945007" cy="4419572"/>
          </a:xfrm>
        </p:spPr>
        <p:txBody>
          <a:bodyPr vert="horz" lIns="182880" tIns="91440" rIns="182880" bIns="45720" rtlCol="0" anchor="t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accent5">
                    <a:lumMod val="75000"/>
                  </a:schemeClr>
                </a:solidFill>
                <a:ea typeface="Roboto"/>
                <a:cs typeface="Roboto"/>
              </a:rPr>
              <a:t>1. Efficiency</a:t>
            </a:r>
            <a:r>
              <a:rPr lang="en-US" u="sng" dirty="0">
                <a:ea typeface="Roboto"/>
                <a:cs typeface="Roboto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Proper management of data throughout its life cycle ensures that data is always available when needed, reducing delays in </a:t>
            </a:r>
            <a:r>
              <a:rPr lang="en-US" b="1" dirty="0">
                <a:solidFill>
                  <a:srgbClr val="6FA088"/>
                </a:solidFill>
              </a:rPr>
              <a:t>decision-making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ea typeface="Roboto"/>
                <a:cs typeface="Roboto"/>
              </a:rPr>
              <a:t>2. Compliance</a:t>
            </a:r>
            <a:r>
              <a:rPr lang="en-US" u="sng" dirty="0">
                <a:ea typeface="Roboto"/>
                <a:cs typeface="Roboto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Adhering to the data life cycle helps organizations comply with legal and regulatory requirements, such 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data protection</a:t>
            </a:r>
            <a:r>
              <a:rPr lang="en-US" dirty="0"/>
              <a:t> laws.</a:t>
            </a:r>
          </a:p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accent4">
                    <a:lumMod val="50000"/>
                  </a:schemeClr>
                </a:solidFill>
                <a:ea typeface="Roboto"/>
                <a:cs typeface="Roboto"/>
              </a:rPr>
              <a:t>3. Cost management</a:t>
            </a:r>
            <a:r>
              <a:rPr lang="en-US" u="sng" dirty="0">
                <a:ea typeface="Roboto"/>
                <a:cs typeface="Roboto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Effective data management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reduces costs </a:t>
            </a:r>
            <a:r>
              <a:rPr lang="en-US" dirty="0"/>
              <a:t>associated with storage, processing, and data breaches.</a:t>
            </a:r>
          </a:p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accent5">
                    <a:lumMod val="75000"/>
                  </a:schemeClr>
                </a:solidFill>
                <a:ea typeface="Roboto"/>
                <a:cs typeface="Roboto"/>
              </a:rPr>
              <a:t>4. Security</a:t>
            </a:r>
            <a:r>
              <a:rPr lang="en-US" u="sng" dirty="0">
                <a:ea typeface="Roboto"/>
                <a:cs typeface="Roboto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Managing data through its life cycle ensures that sensitive data is </a:t>
            </a:r>
            <a:r>
              <a:rPr lang="en-US" b="1" dirty="0">
                <a:solidFill>
                  <a:schemeClr val="accent5"/>
                </a:solidFill>
              </a:rPr>
              <a:t>protected</a:t>
            </a:r>
            <a:r>
              <a:rPr lang="en-US" dirty="0"/>
              <a:t> from unauthorized access and misuse.</a:t>
            </a:r>
          </a:p>
        </p:txBody>
      </p:sp>
      <p:pic>
        <p:nvPicPr>
          <p:cNvPr id="8" name="Content Placeholder 7" descr="Ethernet cables connected to a networking patch">
            <a:extLst>
              <a:ext uri="{FF2B5EF4-FFF2-40B4-BE49-F238E27FC236}">
                <a16:creationId xmlns:a16="http://schemas.microsoft.com/office/drawing/2014/main" id="{EC8F3AEB-5A4F-496D-827F-15FEFC3471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29570"/>
            <a:ext cx="4256088" cy="42560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1B623F-D8CA-4DAA-BD7B-94F3CA4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 about the DLC</a:t>
            </a:r>
          </a:p>
        </p:txBody>
      </p:sp>
    </p:spTree>
    <p:extLst>
      <p:ext uri="{BB962C8B-B14F-4D97-AF65-F5344CB8AC3E}">
        <p14:creationId xmlns:p14="http://schemas.microsoft.com/office/powerpoint/2010/main" val="3005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75745D-94D2-45F9-B1E1-4C724543B12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5" y="1828800"/>
            <a:ext cx="4568056" cy="304537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35F353-CDB8-437B-B45F-51A835AE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Case study: </a:t>
            </a:r>
            <a:r>
              <a:rPr lang="en-US" dirty="0"/>
              <a:t>Data-driven decision-making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B1C77E-6B9A-4776-8A6E-1D0482189B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0" y="1447828"/>
            <a:ext cx="6082349" cy="4876772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>
                <a:solidFill>
                  <a:srgbClr val="E7923D"/>
                </a:solidFill>
              </a:rPr>
              <a:t>Amazon</a:t>
            </a:r>
            <a:r>
              <a:rPr lang="en-US" sz="2800" dirty="0"/>
              <a:t> uses vast amounts of data to optimize its supply chain, personalize customer recommendations, and improve delivery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Amazon’s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predictive analytics </a:t>
            </a:r>
            <a:r>
              <a:rPr lang="en-US" dirty="0"/>
              <a:t>allow it to </a:t>
            </a:r>
            <a:r>
              <a:rPr lang="en-US" u="sng" dirty="0"/>
              <a:t>anticipate customer orders </a:t>
            </a:r>
            <a:r>
              <a:rPr lang="en-US" dirty="0"/>
              <a:t>and stock items in warehouses close to the customers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before</a:t>
            </a:r>
            <a:r>
              <a:rPr lang="en-US" dirty="0"/>
              <a:t> they even place the order!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Impact</a:t>
            </a:r>
            <a:r>
              <a:rPr lang="en-US" dirty="0"/>
              <a:t>: Reduced delivery times, greater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customer satisfaction</a:t>
            </a:r>
            <a:r>
              <a:rPr lang="en-US" dirty="0"/>
              <a:t>,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competitive edge</a:t>
            </a:r>
            <a:r>
              <a:rPr lang="en-US" dirty="0"/>
              <a:t> in the retail market. </a:t>
            </a:r>
          </a:p>
          <a:p>
            <a:r>
              <a:rPr lang="en-US" sz="1800" dirty="0" err="1"/>
              <a:t>Amulyaa</a:t>
            </a:r>
            <a:r>
              <a:rPr lang="en-US" sz="1800" dirty="0"/>
              <a:t> </a:t>
            </a:r>
            <a:r>
              <a:rPr lang="en-US" sz="1800" dirty="0" err="1"/>
              <a:t>Vaisshnavi</a:t>
            </a:r>
            <a:r>
              <a:rPr lang="en-US" sz="1800" dirty="0"/>
              <a:t> </a:t>
            </a:r>
            <a:r>
              <a:rPr lang="en-US" sz="1800" dirty="0" err="1"/>
              <a:t>Kalvakuntla</a:t>
            </a:r>
            <a:r>
              <a:rPr lang="en-US" sz="1800" dirty="0"/>
              <a:t> (2023). </a:t>
            </a:r>
            <a:r>
              <a:rPr lang="en-US" sz="1800" dirty="0">
                <a:hlinkClick r:id="rId3"/>
              </a:rPr>
              <a:t>How Amazon Uses Data Analytics to Deliver Packages Faster</a:t>
            </a:r>
            <a:r>
              <a:rPr lang="en-US" sz="1800" dirty="0"/>
              <a:t>.</a:t>
            </a:r>
          </a:p>
          <a:p>
            <a:r>
              <a:rPr lang="en-US" sz="1800" dirty="0"/>
              <a:t>Greg </a:t>
            </a:r>
            <a:r>
              <a:rPr lang="en-US" sz="1800" dirty="0" err="1"/>
              <a:t>Bensinger</a:t>
            </a:r>
            <a:r>
              <a:rPr lang="en-US" sz="1800" dirty="0"/>
              <a:t> (2014). Wall Street Journal. </a:t>
            </a:r>
            <a:r>
              <a:rPr lang="en-US" sz="1800" dirty="0">
                <a:hlinkClick r:id="rId4"/>
              </a:rPr>
              <a:t>Amazon Wants to Ship Your Package Before You Buy It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54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-17780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FDE9-A511-2EA4-1681-39BBCCC2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758243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FAFCE-B887-4575-ADD5-5FA1F92839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8013" y="1523603"/>
            <a:ext cx="5268912" cy="410448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0334-9FB9-48EF-99F2-ED8A7D0519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dirty="0"/>
              <a:t>Incorporating data visualizations into stories can make data more engaging, understandable, and memorable.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Narratives simplify complex trends, making them easier to understand and interpret.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Stories are persuasive!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6FC8DB-9FEB-4102-8818-58274471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 with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DE23-96A9-4FEC-B2D7-EFC8790F9173}"/>
              </a:ext>
            </a:extLst>
          </p:cNvPr>
          <p:cNvSpPr txBox="1"/>
          <p:nvPr/>
        </p:nvSpPr>
        <p:spPr>
          <a:xfrm>
            <a:off x="533400" y="5683243"/>
            <a:ext cx="4634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sunyatasatchitananda.com/what-are-archetype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4232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8BA7-2C76-47DC-9589-7B5F50DF4F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3951" y="1447828"/>
            <a:ext cx="5692539" cy="425605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clear storyline </a:t>
            </a:r>
            <a:r>
              <a:rPr lang="en-US" sz="2200" dirty="0"/>
              <a:t>guides the audience through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Visualizations</a:t>
            </a:r>
            <a:r>
              <a:rPr lang="en-US" sz="2200" dirty="0"/>
              <a:t> support the narrative, highlighting key insights.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call to action </a:t>
            </a:r>
            <a:r>
              <a:rPr lang="en-US" sz="2200" dirty="0"/>
              <a:t>compels the audience to act on the information.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C5B12A-594A-46F8-9B6E-60DF4D89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Storytelling with data: </a:t>
            </a:r>
            <a:r>
              <a:rPr lang="en-US" dirty="0"/>
              <a:t>Elements of a data story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1832EB-4401-436D-BE48-C2CFAC07C1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467871" y="1600200"/>
            <a:ext cx="5138753" cy="3429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105B6-1A41-4439-AF83-2BC09D403168}"/>
              </a:ext>
            </a:extLst>
          </p:cNvPr>
          <p:cNvSpPr txBox="1"/>
          <p:nvPr/>
        </p:nvSpPr>
        <p:spPr>
          <a:xfrm>
            <a:off x="6449047" y="5038725"/>
            <a:ext cx="5129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Above: NGO Oxfam Ireland track and report on their goals using an </a:t>
            </a:r>
            <a:r>
              <a:rPr lang="en-US" sz="1600" dirty="0">
                <a:hlinkClick r:id="rId3"/>
              </a:rPr>
              <a:t>interactive annual impact report</a:t>
            </a:r>
            <a:r>
              <a:rPr lang="en-US" sz="1600" dirty="0"/>
              <a:t> to tell their year’s story with data.</a:t>
            </a:r>
          </a:p>
        </p:txBody>
      </p:sp>
    </p:spTree>
    <p:extLst>
      <p:ext uri="{BB962C8B-B14F-4D97-AF65-F5344CB8AC3E}">
        <p14:creationId xmlns:p14="http://schemas.microsoft.com/office/powerpoint/2010/main" val="17777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C5B12A-594A-46F8-9B6E-60DF4D89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Storytelling with data: </a:t>
            </a:r>
            <a:r>
              <a:rPr lang="en-US" dirty="0"/>
              <a:t>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105B6-1A41-4439-AF83-2BC09D403168}"/>
              </a:ext>
            </a:extLst>
          </p:cNvPr>
          <p:cNvSpPr txBox="1"/>
          <p:nvPr/>
        </p:nvSpPr>
        <p:spPr>
          <a:xfrm>
            <a:off x="6079957" y="5423118"/>
            <a:ext cx="558442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/>
              <a:t>Above: A June 2024 </a:t>
            </a:r>
            <a:r>
              <a:rPr lang="en-US" sz="1500" dirty="0">
                <a:hlinkClick r:id="rId2"/>
              </a:rPr>
              <a:t>Pew Research article</a:t>
            </a:r>
            <a:r>
              <a:rPr lang="en-US" sz="1500" dirty="0"/>
              <a:t> tells the story of how smartphone use is perceived by teachers and students in public schools amidst K-12 teachers’ challenges with student cellphone use.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4D27B-4D7C-9A35-0524-1170ECE7C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67"/>
          <a:stretch/>
        </p:blipFill>
        <p:spPr>
          <a:xfrm>
            <a:off x="6096000" y="1134064"/>
            <a:ext cx="5600471" cy="425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3DE09E-0787-CD3A-1D50-0ADF46813D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5716406" cy="42560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article tells the story of K-12 teachers “fac[</a:t>
            </a:r>
            <a:r>
              <a:rPr lang="en-US" sz="2200" dirty="0" err="1"/>
              <a:t>ing</a:t>
            </a:r>
            <a:r>
              <a:rPr lang="en-US" sz="2200" dirty="0"/>
              <a:t>] challenges” concerning student cellphone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The charts help us see why certain cellphone policies may be implemented.</a:t>
            </a:r>
          </a:p>
        </p:txBody>
      </p:sp>
    </p:spTree>
    <p:extLst>
      <p:ext uri="{BB962C8B-B14F-4D97-AF65-F5344CB8AC3E}">
        <p14:creationId xmlns:p14="http://schemas.microsoft.com/office/powerpoint/2010/main" val="12389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14D7-715D-4EEE-BB6E-BD0D8CC4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Storytelling with data: </a:t>
            </a:r>
            <a:r>
              <a:rPr lang="en-US" dirty="0"/>
              <a:t>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27E0-F6B5-46C6-83F1-815D95B32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Avoid overwhelming your audience with too much data; focus on key insights.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9793B-E8FF-474C-8D01-1B5EF2C4C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Ensure your visualizations are clear and aligned with the narrative.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983BC-D91A-4604-9639-EA7A3B35A7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Make sure the data supports the story, not the other way around.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6808B14-0ED3-4696-AB91-CAFE349890B8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563" y="1554163"/>
            <a:ext cx="1009650" cy="1009650"/>
          </a:xfrm>
        </p:spPr>
      </p:pic>
      <p:pic>
        <p:nvPicPr>
          <p:cNvPr id="22" name="Content Placeholder 21" descr="Clapper board with solid fill">
            <a:extLst>
              <a:ext uri="{FF2B5EF4-FFF2-40B4-BE49-F238E27FC236}">
                <a16:creationId xmlns:a16="http://schemas.microsoft.com/office/drawing/2014/main" id="{7598723A-F9BB-4D6A-A56A-DCE7EAC5AF6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18650" y="1600200"/>
            <a:ext cx="914400" cy="914400"/>
          </a:xfrm>
        </p:spPr>
      </p:pic>
      <p:pic>
        <p:nvPicPr>
          <p:cNvPr id="18" name="Content Placeholder 17" descr="Ruler with solid fill">
            <a:extLst>
              <a:ext uri="{FF2B5EF4-FFF2-40B4-BE49-F238E27FC236}">
                <a16:creationId xmlns:a16="http://schemas.microsoft.com/office/drawing/2014/main" id="{3EEE8782-C21D-47F8-ACA3-551667B7D25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8488" y="1600200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0272E-63FB-41D7-8B09-5645F3184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900" dirty="0"/>
              <a:t>Keep it simple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D202B8-A5FA-43A0-94A9-EE98C1A796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8200" y="2858723"/>
            <a:ext cx="2971800" cy="347662"/>
          </a:xfrm>
        </p:spPr>
        <p:txBody>
          <a:bodyPr/>
          <a:lstStyle/>
          <a:p>
            <a:r>
              <a:rPr lang="en-US" sz="1900" dirty="0"/>
              <a:t>Use consistent visuals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17FF7F-A94C-4754-996A-E8C7A2CB5A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58200" y="2858723"/>
            <a:ext cx="3048000" cy="347662"/>
          </a:xfrm>
        </p:spPr>
        <p:txBody>
          <a:bodyPr/>
          <a:lstStyle/>
          <a:p>
            <a:r>
              <a:rPr lang="en-US" sz="1900" dirty="0"/>
              <a:t>Focus on storyline</a:t>
            </a:r>
          </a:p>
        </p:txBody>
      </p:sp>
    </p:spTree>
    <p:extLst>
      <p:ext uri="{BB962C8B-B14F-4D97-AF65-F5344CB8AC3E}">
        <p14:creationId xmlns:p14="http://schemas.microsoft.com/office/powerpoint/2010/main" val="370335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829A9-533C-2383-2CB1-68BE2DB0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... The context we use to understand and present data matters</a:t>
            </a:r>
          </a:p>
        </p:txBody>
      </p:sp>
      <p:pic>
        <p:nvPicPr>
          <p:cNvPr id="2" name="Content Placeholder 1" descr="A lion cub holding its mother&#10;&#10;Description automatically generated">
            <a:extLst>
              <a:ext uri="{FF2B5EF4-FFF2-40B4-BE49-F238E27FC236}">
                <a16:creationId xmlns:a16="http://schemas.microsoft.com/office/drawing/2014/main" id="{8E0F46B4-03C4-64B7-FE42-4D686CC47F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11867" y="1040199"/>
            <a:ext cx="3387159" cy="5024061"/>
          </a:xfrm>
        </p:spPr>
      </p:pic>
    </p:spTree>
    <p:extLst>
      <p:ext uri="{BB962C8B-B14F-4D97-AF65-F5344CB8AC3E}">
        <p14:creationId xmlns:p14="http://schemas.microsoft.com/office/powerpoint/2010/main" val="26614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5F88-649C-441D-954D-48D7B4E8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 Much. Data…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4CFC1-CB85-4DAF-923B-73A8ACAE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6" y="969862"/>
            <a:ext cx="10444574" cy="5872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67978C-8608-4F66-B494-0432320B8AF1}"/>
              </a:ext>
            </a:extLst>
          </p:cNvPr>
          <p:cNvSpPr/>
          <p:nvPr/>
        </p:nvSpPr>
        <p:spPr>
          <a:xfrm>
            <a:off x="634906" y="6330058"/>
            <a:ext cx="7289894" cy="511967"/>
          </a:xfrm>
          <a:prstGeom prst="rect">
            <a:avLst/>
          </a:prstGeom>
          <a:solidFill>
            <a:srgbClr val="62A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Bef>
                <a:spcPts val="1200"/>
              </a:spcBef>
            </a:pPr>
            <a:r>
              <a:rPr lang="en-US" sz="850" dirty="0">
                <a:solidFill>
                  <a:schemeClr val="bg1"/>
                </a:solidFill>
              </a:rPr>
              <a:t>1. </a:t>
            </a:r>
            <a:r>
              <a:rPr lang="en-US" sz="850" b="0" i="0" dirty="0">
                <a:solidFill>
                  <a:schemeClr val="bg1"/>
                </a:solidFill>
                <a:effectLst/>
              </a:rPr>
              <a:t>Sendshort.ai. </a:t>
            </a:r>
            <a:r>
              <a:rPr lang="en-US" sz="850" b="0" i="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TikTok Statistics</a:t>
            </a:r>
            <a:endParaRPr lang="en-US" sz="850" dirty="0">
              <a:solidFill>
                <a:schemeClr val="tx1"/>
              </a:solidFill>
            </a:endParaRPr>
          </a:p>
          <a:p>
            <a:r>
              <a:rPr lang="en-US" sz="850" dirty="0">
                <a:solidFill>
                  <a:schemeClr val="bg1"/>
                </a:solidFill>
              </a:rPr>
              <a:t>2. </a:t>
            </a:r>
            <a:r>
              <a:rPr lang="en-US" sz="850" b="0" i="0" dirty="0">
                <a:solidFill>
                  <a:schemeClr val="bg1"/>
                </a:solidFill>
                <a:effectLst/>
              </a:rPr>
              <a:t>Omnicoreagency.com.</a:t>
            </a:r>
            <a:r>
              <a:rPr lang="en-US" sz="85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850" b="0" i="0" dirty="0">
                <a:solidFill>
                  <a:srgbClr val="0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 Statistics</a:t>
            </a:r>
            <a:endParaRPr lang="en-US" sz="850" dirty="0"/>
          </a:p>
          <a:p>
            <a:r>
              <a:rPr lang="en-US" sz="850" dirty="0">
                <a:solidFill>
                  <a:schemeClr val="bg1"/>
                </a:solidFill>
              </a:rPr>
              <a:t>3. Explodingtopics</a:t>
            </a:r>
            <a:r>
              <a:rPr lang="en-US" sz="850" b="0" i="0" dirty="0">
                <a:solidFill>
                  <a:schemeClr val="bg1"/>
                </a:solidFill>
                <a:effectLst/>
              </a:rPr>
              <a:t>.com. </a:t>
            </a:r>
            <a:r>
              <a:rPr lang="en-US" sz="850" b="0" i="0" dirty="0">
                <a:solidFill>
                  <a:srgbClr val="0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Much Data Is Generated Per Day?</a:t>
            </a:r>
            <a:r>
              <a:rPr lang="en-US" sz="850" b="0" i="0" dirty="0">
                <a:solidFill>
                  <a:srgbClr val="000000"/>
                </a:solidFill>
                <a:effectLst/>
              </a:rPr>
              <a:t> </a:t>
            </a:r>
            <a:endParaRPr lang="en-US" sz="850" dirty="0"/>
          </a:p>
          <a:p>
            <a:pPr algn="ctr"/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6693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3534-70CC-4500-A565-B5E0AE35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</a:t>
            </a:r>
          </a:p>
        </p:txBody>
      </p:sp>
    </p:spTree>
    <p:extLst>
      <p:ext uri="{BB962C8B-B14F-4D97-AF65-F5344CB8AC3E}">
        <p14:creationId xmlns:p14="http://schemas.microsoft.com/office/powerpoint/2010/main" val="159292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62D8E9-4294-4F54-9CD1-06102836FC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8194" y="1447828"/>
            <a:ext cx="6173606" cy="45719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Data Definitions: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17A66"/>
                </a:solidFill>
              </a:rPr>
              <a:t>1. </a:t>
            </a:r>
            <a:r>
              <a:rPr lang="en-US" dirty="0"/>
              <a:t>Values representing a specific concept or concepts. [1]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17A66"/>
                </a:solidFill>
              </a:rPr>
              <a:t>2. 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/>
              <a:t>raw figures, numbers, or text that serve as the starting point of analysis.” 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becomes </a:t>
            </a:r>
            <a:r>
              <a:rPr lang="en-US" i="1" u="sng" dirty="0"/>
              <a:t>information</a:t>
            </a:r>
            <a:r>
              <a:rPr lang="en-US" dirty="0"/>
              <a:t> when we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analyze</a:t>
            </a:r>
            <a:r>
              <a:rPr lang="en-US" dirty="0"/>
              <a:t> it and possibly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combine</a:t>
            </a:r>
            <a:r>
              <a:rPr lang="en-US" dirty="0"/>
              <a:t> it with other data to derive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meaning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context</a:t>
            </a:r>
            <a:r>
              <a:rPr lang="en-US" dirty="0"/>
              <a:t>. [1]</a:t>
            </a:r>
          </a:p>
          <a:p>
            <a:r>
              <a:rPr lang="en-US" sz="1600" dirty="0"/>
              <a:t>[1] Data.gov. </a:t>
            </a:r>
            <a:r>
              <a:rPr lang="en-US" sz="1600" dirty="0">
                <a:hlinkClick r:id="rId2"/>
              </a:rPr>
              <a:t>Glossary: Data vs. information</a:t>
            </a:r>
            <a:r>
              <a:rPr lang="en-US" sz="1600" dirty="0"/>
              <a:t>. </a:t>
            </a:r>
          </a:p>
          <a:p>
            <a:r>
              <a:rPr lang="en-US" sz="1600" dirty="0"/>
              <a:t>[2] Kalé Nitin and Nancy Jones (2020). </a:t>
            </a:r>
            <a:r>
              <a:rPr lang="en-US" sz="1600" i="1" dirty="0"/>
              <a:t>Practical Analytics </a:t>
            </a:r>
            <a:r>
              <a:rPr lang="en-US" sz="1600" dirty="0"/>
              <a:t>(2nd ed.).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87ACE-8802-44CA-95EC-5EAD4D9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2D0212-531F-4FA8-A053-F5911DD15E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68" b="96364" l="9934" r="95438">
                        <a14:foregroundMark x1="29718" y1="57782" x2="16556" y2="86494"/>
                        <a14:foregroundMark x1="16556" y1="86494" x2="29760" y2="95710"/>
                        <a14:foregroundMark x1="43479" y1="97353" x2="45954" y2="97379"/>
                        <a14:foregroundMark x1="94462" y1="96455" x2="95438" y2="96364"/>
                        <a14:foregroundMark x1="68652" y1="36680" x2="54599" y2="5368"/>
                        <a14:foregroundMark x1="77193" y1="55712" x2="69766" y2="39164"/>
                        <a14:foregroundMark x1="95438" y1="96364" x2="78267" y2="58105"/>
                        <a14:foregroundMark x1="30734" y1="57797" x2="26269" y2="67965"/>
                        <a14:foregroundMark x1="38916" y1="39164" x2="31824" y2="55315"/>
                        <a14:foregroundMark x1="26269" y1="67965" x2="78072" y2="74892"/>
                        <a14:foregroundMark x1="78072" y1="74892" x2="79691" y2="62338"/>
                        <a14:foregroundMark x1="67992" y1="36680" x2="56439" y2="11342"/>
                        <a14:foregroundMark x1="76666" y1="55704" x2="69125" y2="39164"/>
                        <a14:foregroundMark x1="79691" y1="62338" x2="77810" y2="58212"/>
                        <a14:foregroundMark x1="52745" y1="57876" x2="52171" y2="65108"/>
                        <a14:foregroundMark x1="54230" y1="39164" x2="52942" y2="55396"/>
                        <a14:foregroundMark x1="56439" y1="11342" x2="54428" y2="36680"/>
                        <a14:foregroundMark x1="52171" y1="65108" x2="60706" y2="74372"/>
                        <a14:foregroundMark x1="59975" y1="36680" x2="59750" y2="25108"/>
                        <a14:foregroundMark x1="60339" y1="55458" x2="60023" y2="39164"/>
                        <a14:foregroundMark x1="60706" y1="74372" x2="60387" y2="57958"/>
                        <a14:foregroundMark x1="58643" y1="39164" x2="57364" y2="55413"/>
                        <a14:foregroundMark x1="59750" y1="25108" x2="58839" y2="36680"/>
                        <a14:foregroundMark x1="58205" y1="57925" x2="67108" y2="67619"/>
                        <a14:foregroundMark x1="67108" y1="67619" x2="78882" y2="69177"/>
                        <a14:foregroundMark x1="74312" y1="55669" x2="72995" y2="51775"/>
                        <a14:foregroundMark x1="78882" y1="69177" x2="75162" y2="58181"/>
                        <a14:foregroundMark x1="70628" y1="58113" x2="68727" y2="63203"/>
                        <a14:foregroundMark x1="72995" y1="51775" x2="71556" y2="55627"/>
                        <a14:foregroundMark x1="68727" y1="63203" x2="78661" y2="70390"/>
                        <a14:foregroundMark x1="78661" y1="70390" x2="39588" y2="68225"/>
                        <a14:foregroundMark x1="40795" y1="55449" x2="41943" y2="43290"/>
                        <a14:foregroundMark x1="39588" y1="68225" x2="40559" y2="57944"/>
                        <a14:foregroundMark x1="46529" y1="57916" x2="47535" y2="61126"/>
                        <a14:foregroundMark x1="41943" y1="43290" x2="45754" y2="55444"/>
                        <a14:foregroundMark x1="47145" y1="36680" x2="47093" y2="33420"/>
                        <a14:foregroundMark x1="47444" y1="55433" x2="47185" y2="39164"/>
                        <a14:foregroundMark x1="47535" y1="61126" x2="47484" y2="57910"/>
                        <a14:foregroundMark x1="53515" y1="39164" x2="59676" y2="44675"/>
                        <a14:foregroundMark x1="47093" y1="33420" x2="50738" y2="36680"/>
                        <a14:foregroundMark x1="53829" y1="57869" x2="53422" y2="58788"/>
                        <a14:foregroundMark x1="59676" y1="44675" x2="54931" y2="55383"/>
                        <a14:foregroundMark x1="53422" y1="58788" x2="49963" y2="62165"/>
                        <a14:backgroundMark x1="31199" y1="98355" x2="45990" y2="97316"/>
                        <a14:backgroundMark x1="45990" y1="97316" x2="86313" y2="99827"/>
                        <a14:backgroundMark x1="72406" y1="98615" x2="90213" y2="99827"/>
                        <a14:backgroundMark x1="73142" y1="98355" x2="87638" y2="98961"/>
                        <a14:backgroundMark x1="87638" y1="98961" x2="96026" y2="97749"/>
                        <a14:backgroundMark x1="31420" y1="96883" x2="44003" y2="96364"/>
                        <a14:backgroundMark x1="44003" y1="96364" x2="44077" y2="96364"/>
                        <a14:backgroundMark x1="87785" y1="97489" x2="59455" y2="98355"/>
                        <a14:backgroundMark x1="31420" y1="96883" x2="25533" y2="97229"/>
                        <a14:backgroundMark x1="87491" y1="98095" x2="88006" y2="97749"/>
                        <a14:backgroundMark x1="88227" y1="96883" x2="96762" y2="98095"/>
                        <a14:backgroundMark x1="30022" y1="56537" x2="41575" y2="56710"/>
                        <a14:backgroundMark x1="41575" y1="56710" x2="54746" y2="56623"/>
                        <a14:backgroundMark x1="54746" y1="56623" x2="77704" y2="56970"/>
                        <a14:backgroundMark x1="77704" y1="56970" x2="78882" y2="56970"/>
                        <a14:backgroundMark x1="37896" y1="37922" x2="71008" y2="37922"/>
                        <a14:backgroundMark x1="76968" y1="52900" x2="54305" y2="4242"/>
                        <a14:backgroundMark x1="38190" y1="37056" x2="28182" y2="57835"/>
                        <a14:backgroundMark x1="53348" y1="4848" x2="38484" y2="37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800" y="1473848"/>
            <a:ext cx="4572000" cy="3885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709F1-5873-4FCE-815B-1146F9AD0D0B}"/>
              </a:ext>
            </a:extLst>
          </p:cNvPr>
          <p:cNvSpPr txBox="1"/>
          <p:nvPr/>
        </p:nvSpPr>
        <p:spPr>
          <a:xfrm>
            <a:off x="7391400" y="535954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Above: The DIKW model, which we will explore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40227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C70024-D50B-42A0-BFEA-DAD6143506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rgbClr val="5599FF"/>
                </a:solidFill>
              </a:rPr>
              <a:t>Quantitative data</a:t>
            </a:r>
          </a:p>
          <a:p>
            <a:r>
              <a:rPr lang="en-US" sz="2200" b="1" dirty="0">
                <a:solidFill>
                  <a:srgbClr val="5599FF"/>
                </a:solidFill>
              </a:rPr>
              <a:t>Numerical</a:t>
            </a:r>
            <a:r>
              <a:rPr lang="en-US" sz="2200" dirty="0"/>
              <a:t> data that can be measured and analyzed statistically.</a:t>
            </a:r>
          </a:p>
          <a:p>
            <a:pPr marL="457200" indent="-457200"/>
            <a:r>
              <a:rPr lang="en-US" sz="2000" dirty="0"/>
              <a:t>Ex.: Sales figures, test scores, experiment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8040-C181-4DFE-A1EC-2E64583D4C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Qualitative data</a:t>
            </a:r>
          </a:p>
          <a:p>
            <a:r>
              <a:rPr lang="en-US" sz="2200" b="1" dirty="0">
                <a:solidFill>
                  <a:schemeClr val="accent4">
                    <a:lumMod val="50000"/>
                  </a:schemeClr>
                </a:solidFill>
              </a:rPr>
              <a:t>Descriptive</a:t>
            </a:r>
            <a:r>
              <a:rPr lang="en-US" sz="2200" dirty="0"/>
              <a:t> data that cannot be measured numerically, categories.</a:t>
            </a:r>
          </a:p>
          <a:p>
            <a:pPr marL="457200" indent="-457200"/>
            <a:r>
              <a:rPr lang="en-US" sz="2000" dirty="0"/>
              <a:t>Ex.: Opinions, observations, experiences, months, demographic groups.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200AFC-9FB0-4331-B751-3F3F624C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Defining data: </a:t>
            </a:r>
            <a:r>
              <a:rPr lang="en-US" dirty="0"/>
              <a:t>Qualitative vs. Quantitative</a:t>
            </a:r>
          </a:p>
        </p:txBody>
      </p:sp>
      <p:pic>
        <p:nvPicPr>
          <p:cNvPr id="6" name="Picture 5" descr="People watching a laptop">
            <a:extLst>
              <a:ext uri="{FF2B5EF4-FFF2-40B4-BE49-F238E27FC236}">
                <a16:creationId xmlns:a16="http://schemas.microsoft.com/office/drawing/2014/main" id="{107089C1-079C-4C76-A5D8-8E0A68CA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5" t="44800" r="18786" b="2698"/>
          <a:stretch/>
        </p:blipFill>
        <p:spPr>
          <a:xfrm>
            <a:off x="604426" y="3892928"/>
            <a:ext cx="5421692" cy="2965072"/>
          </a:xfrm>
          <a:prstGeom prst="rect">
            <a:avLst/>
          </a:prstGeom>
          <a:ln>
            <a:solidFill>
              <a:srgbClr val="517A6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2DB74-7ED5-4514-98AD-AEE56FB0B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"/>
          <a:stretch/>
        </p:blipFill>
        <p:spPr>
          <a:xfrm>
            <a:off x="6203260" y="3892928"/>
            <a:ext cx="5384314" cy="2965072"/>
          </a:xfrm>
          <a:prstGeom prst="rect">
            <a:avLst/>
          </a:prstGeom>
          <a:ln w="9525">
            <a:solidFill>
              <a:srgbClr val="517A66"/>
            </a:solidFill>
          </a:ln>
        </p:spPr>
      </p:pic>
    </p:spTree>
    <p:extLst>
      <p:ext uri="{BB962C8B-B14F-4D97-AF65-F5344CB8AC3E}">
        <p14:creationId xmlns:p14="http://schemas.microsoft.com/office/powerpoint/2010/main" val="68775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D736-9802-4372-BE9E-4D881527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Defining data: </a:t>
            </a:r>
            <a:r>
              <a:rPr lang="en-US" dirty="0"/>
              <a:t>Qualitative, Quantitative – What’s the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C70AE-65A2-46FC-92E2-D574D066D6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183" y="3429000"/>
            <a:ext cx="2767614" cy="21336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Allows for rich, in-depth insights into behaviors, attitudes and experiences.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15F25-B293-41FE-826C-250D13BB3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6630" y="3429000"/>
            <a:ext cx="2777692" cy="21336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Allows for statistical analysis, trend identification, and data-driven decision-making.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BDCF6-9912-4C05-BDCB-713FFEDD7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1124" y="3429000"/>
            <a:ext cx="2777692" cy="21336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Allows for deeper, more comprehensive understanding of a topic.</a:t>
            </a:r>
          </a:p>
        </p:txBody>
      </p:sp>
      <p:pic>
        <p:nvPicPr>
          <p:cNvPr id="13" name="Content Placeholder 12" descr="Dance with solid fill">
            <a:extLst>
              <a:ext uri="{FF2B5EF4-FFF2-40B4-BE49-F238E27FC236}">
                <a16:creationId xmlns:a16="http://schemas.microsoft.com/office/drawing/2014/main" id="{B038A39D-9A87-4CC9-B57D-B92AD8338E6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88" y="1601788"/>
            <a:ext cx="914400" cy="914400"/>
          </a:xfrm>
        </p:spPr>
      </p:pic>
      <p:pic>
        <p:nvPicPr>
          <p:cNvPr id="17" name="Content Placeholder 16" descr="Muscular arm with solid fill">
            <a:extLst>
              <a:ext uri="{FF2B5EF4-FFF2-40B4-BE49-F238E27FC236}">
                <a16:creationId xmlns:a16="http://schemas.microsoft.com/office/drawing/2014/main" id="{FD2D7719-16C6-48BA-AAE2-22D9C12889E9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650" y="1600200"/>
            <a:ext cx="914400" cy="914400"/>
          </a:xfrm>
        </p:spPr>
      </p:pic>
      <p:pic>
        <p:nvPicPr>
          <p:cNvPr id="15" name="Content Placeholder 14" descr="Presentation with bar chart with solid fill">
            <a:extLst>
              <a:ext uri="{FF2B5EF4-FFF2-40B4-BE49-F238E27FC236}">
                <a16:creationId xmlns:a16="http://schemas.microsoft.com/office/drawing/2014/main" id="{454F3D33-07D3-4A2E-A409-3245701832D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8488" y="1600200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70EE9D-65BA-4D87-B52D-B7D382C645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62B6A0-33CC-4D2E-A0ED-EC57CD47CB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541C43-0070-4C67-BB1A-6FF6EF739E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Combining both!?</a:t>
            </a:r>
          </a:p>
        </p:txBody>
      </p:sp>
    </p:spTree>
    <p:extLst>
      <p:ext uri="{BB962C8B-B14F-4D97-AF65-F5344CB8AC3E}">
        <p14:creationId xmlns:p14="http://schemas.microsoft.com/office/powerpoint/2010/main" val="1687267616"/>
      </p:ext>
    </p:extLst>
  </p:cSld>
  <p:clrMapOvr>
    <a:masterClrMapping/>
  </p:clrMapOvr>
</p:sld>
</file>

<file path=ppt/theme/theme1.xml><?xml version="1.0" encoding="utf-8"?>
<a:theme xmlns:a="http://schemas.openxmlformats.org/drawingml/2006/main" name="CSCI 1100 Bismark Theme">
  <a:themeElements>
    <a:clrScheme name="CSCI-1100 ETSU Custom">
      <a:dk1>
        <a:sysClr val="windowText" lastClr="000000"/>
      </a:dk1>
      <a:lt1>
        <a:sysClr val="window" lastClr="FFFFFF"/>
      </a:lt1>
      <a:dk2>
        <a:srgbClr val="00053E"/>
      </a:dk2>
      <a:lt2>
        <a:srgbClr val="EEECE1"/>
      </a:lt2>
      <a:accent1>
        <a:srgbClr val="001C71"/>
      </a:accent1>
      <a:accent2>
        <a:srgbClr val="4E738A"/>
      </a:accent2>
      <a:accent3>
        <a:srgbClr val="A5A5A5"/>
      </a:accent3>
      <a:accent4>
        <a:srgbClr val="FFC72C"/>
      </a:accent4>
      <a:accent5>
        <a:srgbClr val="6FA088"/>
      </a:accent5>
      <a:accent6>
        <a:srgbClr val="00B0F0"/>
      </a:accent6>
      <a:hlink>
        <a:srgbClr val="FE19FF"/>
      </a:hlink>
      <a:folHlink>
        <a:srgbClr val="FE19FF"/>
      </a:folHlink>
    </a:clrScheme>
    <a:fontScheme name="Arial Nova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CI_1100_16x9_Template1_F24 (v1.2).potx" id="{C4D2929F-7F2C-4F1D-8B83-E9B7D9CC3299}" vid="{52B10C01-3FEC-4E53-9DBE-D1D1F487ECD6}"/>
    </a:ext>
  </a:extLst>
</a:theme>
</file>

<file path=ppt/theme/theme2.xml><?xml version="1.0" encoding="utf-8"?>
<a:theme xmlns:a="http://schemas.openxmlformats.org/drawingml/2006/main" name="CSCI 1100 Forest Theme">
  <a:themeElements>
    <a:clrScheme name="CSCI-1100 ETSU Custom">
      <a:dk1>
        <a:sysClr val="windowText" lastClr="000000"/>
      </a:dk1>
      <a:lt1>
        <a:sysClr val="window" lastClr="FFFFFF"/>
      </a:lt1>
      <a:dk2>
        <a:srgbClr val="00053E"/>
      </a:dk2>
      <a:lt2>
        <a:srgbClr val="EEECE1"/>
      </a:lt2>
      <a:accent1>
        <a:srgbClr val="001C71"/>
      </a:accent1>
      <a:accent2>
        <a:srgbClr val="4E738A"/>
      </a:accent2>
      <a:accent3>
        <a:srgbClr val="A5A5A5"/>
      </a:accent3>
      <a:accent4>
        <a:srgbClr val="FFC72C"/>
      </a:accent4>
      <a:accent5>
        <a:srgbClr val="6FA088"/>
      </a:accent5>
      <a:accent6>
        <a:srgbClr val="00B0F0"/>
      </a:accent6>
      <a:hlink>
        <a:srgbClr val="FE19FF"/>
      </a:hlink>
      <a:folHlink>
        <a:srgbClr val="FE19FF"/>
      </a:folHlink>
    </a:clrScheme>
    <a:fontScheme name="Arial Nova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CI_1100_16x9_Template1_F24 (v1.2).potx" id="{C4D2929F-7F2C-4F1D-8B83-E9B7D9CC3299}" vid="{E540B479-D7B2-4DAC-AB29-B8160AF48936}"/>
    </a:ext>
  </a:extLst>
</a:theme>
</file>

<file path=ppt/theme/theme3.xml><?xml version="1.0" encoding="utf-8"?>
<a:theme xmlns:a="http://schemas.openxmlformats.org/drawingml/2006/main" name="CSCI 1100 Iris Theme">
  <a:themeElements>
    <a:clrScheme name="CSCI-1100 ETSU Custom">
      <a:dk1>
        <a:sysClr val="windowText" lastClr="000000"/>
      </a:dk1>
      <a:lt1>
        <a:sysClr val="window" lastClr="FFFFFF"/>
      </a:lt1>
      <a:dk2>
        <a:srgbClr val="00053E"/>
      </a:dk2>
      <a:lt2>
        <a:srgbClr val="EEECE1"/>
      </a:lt2>
      <a:accent1>
        <a:srgbClr val="001C71"/>
      </a:accent1>
      <a:accent2>
        <a:srgbClr val="4E738A"/>
      </a:accent2>
      <a:accent3>
        <a:srgbClr val="A5A5A5"/>
      </a:accent3>
      <a:accent4>
        <a:srgbClr val="FFC72C"/>
      </a:accent4>
      <a:accent5>
        <a:srgbClr val="6FA088"/>
      </a:accent5>
      <a:accent6>
        <a:srgbClr val="00B0F0"/>
      </a:accent6>
      <a:hlink>
        <a:srgbClr val="FE19FF"/>
      </a:hlink>
      <a:folHlink>
        <a:srgbClr val="FE19FF"/>
      </a:folHlink>
    </a:clrScheme>
    <a:fontScheme name="Arial Nova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CI_1100_16x9_Template1_F24 (v1.2).potx" id="{C4D2929F-7F2C-4F1D-8B83-E9B7D9CC3299}" vid="{77181305-D827-46ED-91CB-6FCC7A459DF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D770265A240459AC7CFF9B4FD42AA" ma:contentTypeVersion="11" ma:contentTypeDescription="Create a new document." ma:contentTypeScope="" ma:versionID="005c9935de7876aad185640f91d1c54d">
  <xsd:schema xmlns:xsd="http://www.w3.org/2001/XMLSchema" xmlns:xs="http://www.w3.org/2001/XMLSchema" xmlns:p="http://schemas.microsoft.com/office/2006/metadata/properties" xmlns:ns2="c7d3fef5-85be-4f73-8523-ce1baca4ccaa" xmlns:ns3="95ad6fa7-de8c-46c1-bf90-1106ae4efe54" targetNamespace="http://schemas.microsoft.com/office/2006/metadata/properties" ma:root="true" ma:fieldsID="7ca4bb760730fb6a38efe36735278285" ns2:_="" ns3:_="">
    <xsd:import namespace="c7d3fef5-85be-4f73-8523-ce1baca4ccaa"/>
    <xsd:import namespace="95ad6fa7-de8c-46c1-bf90-1106ae4efe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3fef5-85be-4f73-8523-ce1baca4cc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837c85e-2cbd-47ac-a804-25bd7250c8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d6fa7-de8c-46c1-bf90-1106ae4efe5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bef80ac-bc80-4922-9255-59ada365a26d}" ma:internalName="TaxCatchAll" ma:showField="CatchAllData" ma:web="95ad6fa7-de8c-46c1-bf90-1106ae4ef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7d3fef5-85be-4f73-8523-ce1baca4ccaa">
      <Terms xmlns="http://schemas.microsoft.com/office/infopath/2007/PartnerControls"/>
    </lcf76f155ced4ddcb4097134ff3c332f>
    <TaxCatchAll xmlns="95ad6fa7-de8c-46c1-bf90-1106ae4efe5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491BB2-4F29-497F-AFF2-D1AC377BA3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3fef5-85be-4f73-8523-ce1baca4ccaa"/>
    <ds:schemaRef ds:uri="95ad6fa7-de8c-46c1-bf90-1106ae4ef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FA7CD-7422-413B-A2FB-76171D8285B6}">
  <ds:schemaRefs>
    <ds:schemaRef ds:uri="95ad6fa7-de8c-46c1-bf90-1106ae4efe5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7d3fef5-85be-4f73-8523-ce1baca4cca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006ED20-45F9-4A9B-9D48-090570259B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CSCI_1100_16x9_Template1_F24 (v1.2)</Template>
  <TotalTime>866</TotalTime>
  <Words>2303</Words>
  <Application>Microsoft Macintosh PowerPoint</Application>
  <PresentationFormat>Widescreen</PresentationFormat>
  <Paragraphs>212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Nova</vt:lpstr>
      <vt:lpstr>Calibri</vt:lpstr>
      <vt:lpstr>Roboto</vt:lpstr>
      <vt:lpstr>System Font Regular</vt:lpstr>
      <vt:lpstr>Wingdings</vt:lpstr>
      <vt:lpstr>CSCI 1100 Bismark Theme</vt:lpstr>
      <vt:lpstr>CSCI 1100 Forest Theme</vt:lpstr>
      <vt:lpstr>CSCI 1100 Iris Theme</vt:lpstr>
      <vt:lpstr>PowerPoint Presentation</vt:lpstr>
      <vt:lpstr>What is data literacy?</vt:lpstr>
      <vt:lpstr>Lion moms sometimes eat their cubs when prey is scarce</vt:lpstr>
      <vt:lpstr>... The context we use to understand and present data matters</vt:lpstr>
      <vt:lpstr>So. Much. Data…</vt:lpstr>
      <vt:lpstr>Defining Data</vt:lpstr>
      <vt:lpstr>Defining data</vt:lpstr>
      <vt:lpstr>Defining data: Qualitative vs. Quantitative</vt:lpstr>
      <vt:lpstr>Defining data: Qualitative, Quantitative – What’s the use?</vt:lpstr>
      <vt:lpstr>Defining data: Structured vs. unstructured</vt:lpstr>
      <vt:lpstr>Visualizing Data</vt:lpstr>
      <vt:lpstr>Common chart types</vt:lpstr>
      <vt:lpstr>When to use different chart types</vt:lpstr>
      <vt:lpstr>(Mis) Interpreting Charts</vt:lpstr>
      <vt:lpstr>Misleading charts: Omitting the Baseline</vt:lpstr>
      <vt:lpstr>Misleading charts: Manipulating the y-axis</vt:lpstr>
      <vt:lpstr>Misleading charts: Cherry-picking</vt:lpstr>
      <vt:lpstr>Misleading charts: Wrong chart type!</vt:lpstr>
      <vt:lpstr>Misleading charts: Wrong chart type!</vt:lpstr>
      <vt:lpstr>The Big Picture</vt:lpstr>
      <vt:lpstr>The big picture: Why we care about data</vt:lpstr>
      <vt:lpstr>The big picture: A process of synthesis</vt:lpstr>
      <vt:lpstr>DIKW scenario: Eggs and milk</vt:lpstr>
      <vt:lpstr>DIKW scenario: Data</vt:lpstr>
      <vt:lpstr>DIKW scenario: Information</vt:lpstr>
      <vt:lpstr>DIKW scenario: Knowledge</vt:lpstr>
      <vt:lpstr>Examples: Understanding Customer Behavior Matters!</vt:lpstr>
      <vt:lpstr>DIKW scenario: Wisdom</vt:lpstr>
      <vt:lpstr>The Data Life Cycle and Corporate Data Usage</vt:lpstr>
      <vt:lpstr>What is the Data Life Cycle?</vt:lpstr>
      <vt:lpstr>Stages of the Data Life Cycle</vt:lpstr>
      <vt:lpstr>Stages of the Data Life Cycle</vt:lpstr>
      <vt:lpstr>Why we care about the DLC</vt:lpstr>
      <vt:lpstr>Case study: Data-driven decision-making</vt:lpstr>
      <vt:lpstr>Storytelling with Data</vt:lpstr>
      <vt:lpstr>Storytelling with data</vt:lpstr>
      <vt:lpstr>Storytelling with data: Elements of a data story</vt:lpstr>
      <vt:lpstr>Storytelling with data: Example</vt:lpstr>
      <vt:lpstr>Storytelling with data: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Haas, Ryan R</dc:creator>
  <cp:lastModifiedBy>Haas, Ryan R</cp:lastModifiedBy>
  <cp:revision>86</cp:revision>
  <dcterms:created xsi:type="dcterms:W3CDTF">2024-08-09T13:44:46Z</dcterms:created>
  <dcterms:modified xsi:type="dcterms:W3CDTF">2025-11-25T01:06:42Z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2016-07-12T00:00:00Z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2016-07-12T00:00:00Z</vt:filetime>
  </property>
  <property fmtid="{D5CDD505-2E9C-101B-9397-08002B2CF9AE}" pid="5" name="ContentTypeId">
    <vt:lpwstr>0x010100867D770265A240459AC7CFF9B4FD42AA</vt:lpwstr>
  </property>
  <property fmtid="{D5CDD505-2E9C-101B-9397-08002B2CF9AE}" pid="6" name="MediaServiceImageTags">
    <vt:lpwstr/>
  </property>
</Properties>
</file>